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8" r:id="rId3"/>
    <p:sldMasterId id="2147483671" r:id="rId4"/>
  </p:sldMasterIdLst>
  <p:notesMasterIdLst>
    <p:notesMasterId r:id="rId22"/>
  </p:notesMasterIdLst>
  <p:sldIdLst>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9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22648-1B50-46B2-9FBC-EEDB2EB75140}"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347C9-D335-42D7-AFBC-9732CAC67782}" type="slidenum">
              <a:rPr lang="en-US" smtClean="0"/>
              <a:t>‹#›</a:t>
            </a:fld>
            <a:endParaRPr lang="en-US"/>
          </a:p>
        </p:txBody>
      </p:sp>
    </p:spTree>
    <p:extLst>
      <p:ext uri="{BB962C8B-B14F-4D97-AF65-F5344CB8AC3E}">
        <p14:creationId xmlns:p14="http://schemas.microsoft.com/office/powerpoint/2010/main" val="163929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g3cfb48596f_1_0:notes"/>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 name="Google Shape;18;g3cfb48596f_1_0:notes"/>
          <p:cNvSpPr txBox="1">
            <a:spLocks noGrp="1"/>
          </p:cNvSpPr>
          <p:nvPr>
            <p:ph type="body" idx="1"/>
          </p:nvPr>
        </p:nvSpPr>
        <p:spPr>
          <a:xfrm>
            <a:off x="701675" y="4421187"/>
            <a:ext cx="5619900" cy="4189500"/>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19" name="Google Shape;19;g3cfb48596f_1_0:notes"/>
          <p:cNvSpPr txBox="1">
            <a:spLocks noGrp="1"/>
          </p:cNvSpPr>
          <p:nvPr>
            <p:ph type="sldNum" idx="12"/>
          </p:nvPr>
        </p:nvSpPr>
        <p:spPr>
          <a:xfrm>
            <a:off x="3978275" y="8842375"/>
            <a:ext cx="3043200" cy="465000"/>
          </a:xfrm>
          <a:prstGeom prst="rect">
            <a:avLst/>
          </a:prstGeom>
        </p:spPr>
        <p:txBody>
          <a:bodyPr spcFirstLastPara="1" wrap="square" lIns="93300" tIns="46650" rIns="93300" bIns="466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126" name="Google Shape;126;p12:notes"/>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e27da5957_1_15:notes"/>
          <p:cNvSpPr txBox="1">
            <a:spLocks noGrp="1"/>
          </p:cNvSpPr>
          <p:nvPr>
            <p:ph type="body" idx="1"/>
          </p:nvPr>
        </p:nvSpPr>
        <p:spPr>
          <a:xfrm>
            <a:off x="701675" y="4421187"/>
            <a:ext cx="5619900" cy="4189500"/>
          </a:xfrm>
          <a:prstGeom prst="rect">
            <a:avLst/>
          </a:prstGeom>
        </p:spPr>
        <p:txBody>
          <a:bodyPr spcFirstLastPara="1" wrap="square" lIns="93300" tIns="46650" rIns="93300" bIns="46650" anchor="t" anchorCtr="0">
            <a:noAutofit/>
          </a:bodyPr>
          <a:lstStyle/>
          <a:p>
            <a:pPr marL="342900" lvl="0" indent="-342900" rtl="0">
              <a:spcBef>
                <a:spcPts val="400"/>
              </a:spcBef>
              <a:spcAft>
                <a:spcPts val="0"/>
              </a:spcAft>
              <a:buClr>
                <a:srgbClr val="000000"/>
              </a:buClr>
              <a:buSzPts val="2000"/>
              <a:buChar char="•"/>
            </a:pPr>
            <a:r>
              <a:rPr lang="en-US" sz="2000"/>
              <a:t>A handwritten thank you note is your personalized acknowledgement of the time and effort the recruiting team has dedicated to your candidacy. If you choose to e-mail an employer a thank you note prior to sending a handwritten one, be sure the content in both notes is different. </a:t>
            </a:r>
            <a:endParaRPr/>
          </a:p>
        </p:txBody>
      </p:sp>
      <p:sp>
        <p:nvSpPr>
          <p:cNvPr id="140" name="Google Shape;140;g3e27da5957_1_15:notes"/>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e27da5957_1_22:notes"/>
          <p:cNvSpPr txBox="1">
            <a:spLocks noGrp="1"/>
          </p:cNvSpPr>
          <p:nvPr>
            <p:ph type="body" idx="1"/>
          </p:nvPr>
        </p:nvSpPr>
        <p:spPr>
          <a:xfrm>
            <a:off x="701675" y="4421187"/>
            <a:ext cx="5619900" cy="4189500"/>
          </a:xfrm>
          <a:prstGeom prst="rect">
            <a:avLst/>
          </a:prstGeom>
        </p:spPr>
        <p:txBody>
          <a:bodyPr spcFirstLastPara="1" wrap="square" lIns="93300" tIns="46650" rIns="93300" bIns="46650" anchor="t" anchorCtr="0">
            <a:noAutofit/>
          </a:bodyPr>
          <a:lstStyle/>
          <a:p>
            <a:pPr marL="342900" lvl="0" indent="-342900" rtl="0">
              <a:spcBef>
                <a:spcPts val="400"/>
              </a:spcBef>
              <a:spcAft>
                <a:spcPts val="0"/>
              </a:spcAft>
              <a:buClr>
                <a:srgbClr val="000000"/>
              </a:buClr>
              <a:buSzPts val="2000"/>
              <a:buChar char="•"/>
            </a:pPr>
            <a:r>
              <a:rPr lang="en-US" sz="2000"/>
              <a:t>A handwritten thank you note is your personalized acknowledgement of the time and effort the recruiting team has dedicated to your candidacy. If you choose to e-mail an employer a thank you note prior to sending a handwritten one, be sure the content in both notes is different. </a:t>
            </a:r>
            <a:endParaRPr/>
          </a:p>
        </p:txBody>
      </p:sp>
      <p:sp>
        <p:nvSpPr>
          <p:cNvPr id="146" name="Google Shape;146;g3e27da5957_1_22:notes"/>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3e27da5957_0_21:notes"/>
          <p:cNvSpPr txBox="1">
            <a:spLocks noGrp="1"/>
          </p:cNvSpPr>
          <p:nvPr>
            <p:ph type="body" idx="1"/>
          </p:nvPr>
        </p:nvSpPr>
        <p:spPr>
          <a:xfrm>
            <a:off x="701675" y="4421187"/>
            <a:ext cx="5619900" cy="4189500"/>
          </a:xfrm>
          <a:prstGeom prst="rect">
            <a:avLst/>
          </a:prstGeom>
        </p:spPr>
        <p:txBody>
          <a:bodyPr spcFirstLastPara="1" wrap="square" lIns="93300" tIns="46650" rIns="93300" bIns="46650" anchor="t" anchorCtr="0">
            <a:noAutofit/>
          </a:bodyPr>
          <a:lstStyle/>
          <a:p>
            <a:pPr marL="0" lvl="0" indent="0" rtl="0">
              <a:spcBef>
                <a:spcPts val="0"/>
              </a:spcBef>
              <a:spcAft>
                <a:spcPts val="0"/>
              </a:spcAft>
              <a:buNone/>
            </a:pPr>
            <a:r>
              <a:rPr lang="en-US" sz="1200" b="1"/>
              <a:t>Before the Interview:</a:t>
            </a:r>
            <a:r>
              <a:rPr lang="en-US" sz="1200"/>
              <a:t> </a:t>
            </a:r>
            <a:endParaRPr sz="1200"/>
          </a:p>
          <a:p>
            <a:pPr marL="0" lvl="0" indent="0">
              <a:spcBef>
                <a:spcPts val="0"/>
              </a:spcBef>
              <a:spcAft>
                <a:spcPts val="0"/>
              </a:spcAft>
              <a:buNone/>
            </a:pPr>
            <a:r>
              <a:rPr lang="en-US" sz="1200"/>
              <a:t>Know your skill set and prepare for specific questions - develop key talking points about yourself. Don’t embellish, but play up your strengths. Write down your greatest accomplishments and struggles.</a:t>
            </a:r>
            <a:endParaRPr sz="1200"/>
          </a:p>
          <a:p>
            <a:pPr marL="0" lvl="0" indent="0">
              <a:spcBef>
                <a:spcPts val="0"/>
              </a:spcBef>
              <a:spcAft>
                <a:spcPts val="0"/>
              </a:spcAft>
              <a:buNone/>
            </a:pPr>
            <a:r>
              <a:rPr lang="en-US" sz="1200"/>
              <a:t>Role Play - do a mock interview to better understand how prepared you are</a:t>
            </a:r>
            <a:endParaRPr sz="1200"/>
          </a:p>
          <a:p>
            <a:pPr marL="0" lvl="0" indent="0" rtl="0">
              <a:spcBef>
                <a:spcPts val="0"/>
              </a:spcBef>
              <a:spcAft>
                <a:spcPts val="0"/>
              </a:spcAft>
              <a:buNone/>
            </a:pPr>
            <a:endParaRPr sz="1200"/>
          </a:p>
        </p:txBody>
      </p:sp>
      <p:sp>
        <p:nvSpPr>
          <p:cNvPr id="48" name="Google Shape;48;g3e27da5957_0_21:notes"/>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2CC55D4-8B7D-4F94-9FB3-B530C46BBA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D9F5C2E-B6BB-4789-821B-526E9A7E24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DE69A385-F3C5-48F1-94CB-6BA4F70537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ED55DBA-8163-4134-AA17-182D1263F4C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86" name="Google Shape;86;p7:notes"/>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dirty="0"/>
          </a:p>
        </p:txBody>
      </p:sp>
      <p:sp>
        <p:nvSpPr>
          <p:cNvPr id="93" name="Google Shape;93;p8:notes"/>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d00e0578f_0_15:notes"/>
          <p:cNvSpPr txBox="1">
            <a:spLocks noGrp="1"/>
          </p:cNvSpPr>
          <p:nvPr>
            <p:ph type="body" idx="1"/>
          </p:nvPr>
        </p:nvSpPr>
        <p:spPr>
          <a:xfrm>
            <a:off x="701675" y="4421187"/>
            <a:ext cx="5619900" cy="4189500"/>
          </a:xfrm>
          <a:prstGeom prst="rect">
            <a:avLst/>
          </a:prstGeom>
        </p:spPr>
        <p:txBody>
          <a:bodyPr spcFirstLastPara="1" wrap="square" lIns="93300" tIns="46650" rIns="93300" bIns="46650" anchor="t" anchorCtr="0">
            <a:noAutofit/>
          </a:bodyPr>
          <a:lstStyle/>
          <a:p>
            <a:pPr marL="0" lvl="0" indent="0" rtl="0">
              <a:lnSpc>
                <a:spcPct val="115000"/>
              </a:lnSpc>
              <a:spcBef>
                <a:spcPts val="0"/>
              </a:spcBef>
              <a:spcAft>
                <a:spcPts val="0"/>
              </a:spcAft>
              <a:buNone/>
            </a:pPr>
            <a:r>
              <a:rPr lang="en-US" sz="1200" dirty="0">
                <a:solidFill>
                  <a:srgbClr val="333333"/>
                </a:solidFill>
              </a:rPr>
              <a:t>As with most illegal questions, it’s in your interest to answer without taking noticeable offense. </a:t>
            </a:r>
            <a:endParaRPr sz="1200" dirty="0">
              <a:solidFill>
                <a:srgbClr val="333333"/>
              </a:solidFill>
            </a:endParaRPr>
          </a:p>
          <a:p>
            <a:pPr marL="0" lvl="0" indent="0" rtl="0">
              <a:lnSpc>
                <a:spcPct val="115000"/>
              </a:lnSpc>
              <a:spcBef>
                <a:spcPts val="800"/>
              </a:spcBef>
              <a:spcAft>
                <a:spcPts val="0"/>
              </a:spcAft>
              <a:buNone/>
            </a:pPr>
            <a:r>
              <a:rPr lang="en-US" sz="1300" dirty="0">
                <a:solidFill>
                  <a:srgbClr val="222222"/>
                </a:solidFill>
                <a:highlight>
                  <a:srgbClr val="FFFFFF"/>
                </a:highlight>
              </a:rPr>
              <a:t>If you are asked an illegal interview question or the questions begin to follow an illegal trend, you always have the option to end the interview or refuse to answer the question. It may be uncomfortable to do, but you need to be comfortable working at the company.</a:t>
            </a:r>
            <a:r>
              <a:rPr lang="en-US" sz="1200" dirty="0">
                <a:solidFill>
                  <a:srgbClr val="333333"/>
                </a:solidFill>
                <a:highlight>
                  <a:srgbClr val="FFFFFF"/>
                </a:highlight>
              </a:rPr>
              <a:t>: </a:t>
            </a:r>
            <a:endParaRPr sz="1200" dirty="0">
              <a:solidFill>
                <a:srgbClr val="333333"/>
              </a:solidFill>
              <a:highlight>
                <a:srgbClr val="FFFFFF"/>
              </a:highlight>
            </a:endParaRPr>
          </a:p>
          <a:p>
            <a:pPr marL="0" lvl="0" indent="0" rtl="0">
              <a:lnSpc>
                <a:spcPct val="115000"/>
              </a:lnSpc>
              <a:spcBef>
                <a:spcPts val="800"/>
              </a:spcBef>
              <a:spcAft>
                <a:spcPts val="0"/>
              </a:spcAft>
              <a:buNone/>
            </a:pPr>
            <a:r>
              <a:rPr lang="en-US" sz="1450" dirty="0"/>
              <a:t>In the moment, it can be best to try to move through this potential pitfall as gracefully as possible. But afterward, take the time to reflect on your feelings and whether or not this is someone you want to work for,” </a:t>
            </a:r>
            <a:endParaRPr sz="1450" dirty="0"/>
          </a:p>
          <a:p>
            <a:pPr marL="190500" marR="190500" lvl="0" indent="0" rtl="0">
              <a:lnSpc>
                <a:spcPct val="115000"/>
              </a:lnSpc>
              <a:spcBef>
                <a:spcPts val="800"/>
              </a:spcBef>
              <a:spcAft>
                <a:spcPts val="0"/>
              </a:spcAft>
              <a:buNone/>
            </a:pPr>
            <a:r>
              <a:rPr lang="en-US" sz="1300" dirty="0">
                <a:solidFill>
                  <a:srgbClr val="054979"/>
                </a:solidFill>
                <a:highlight>
                  <a:schemeClr val="lt1"/>
                </a:highlight>
              </a:rPr>
              <a:t>Religion</a:t>
            </a:r>
            <a:endParaRPr sz="1450" dirty="0"/>
          </a:p>
          <a:p>
            <a:pPr marL="0" lvl="0" indent="0" rtl="0">
              <a:lnSpc>
                <a:spcPct val="115000"/>
              </a:lnSpc>
              <a:spcBef>
                <a:spcPts val="1500"/>
              </a:spcBef>
              <a:spcAft>
                <a:spcPts val="0"/>
              </a:spcAft>
              <a:buNone/>
            </a:pPr>
            <a:r>
              <a:rPr lang="en-US" sz="1300" dirty="0">
                <a:solidFill>
                  <a:srgbClr val="222222"/>
                </a:solidFill>
                <a:highlight>
                  <a:srgbClr val="FFFFFF"/>
                </a:highlight>
              </a:rPr>
              <a:t>During an interview, an interviewer can ask if you can work during the normal hours of operation of the business. An interviewer cannot ask your religious affiliation or holidays that you observe. It is illegal to be asked your place of worship or your beliefs. If you are asked questions of this kind, you may reply that your faith will not interfere with your ability to do the job.</a:t>
            </a:r>
            <a:endParaRPr sz="1300" dirty="0">
              <a:solidFill>
                <a:srgbClr val="222222"/>
              </a:solidFill>
              <a:highlight>
                <a:srgbClr val="FFFFFF"/>
              </a:highlight>
            </a:endParaRPr>
          </a:p>
          <a:p>
            <a:pPr marL="190500" marR="190500" lvl="0" indent="0" rtl="0">
              <a:lnSpc>
                <a:spcPct val="115000"/>
              </a:lnSpc>
              <a:spcBef>
                <a:spcPts val="800"/>
              </a:spcBef>
              <a:spcAft>
                <a:spcPts val="0"/>
              </a:spcAft>
              <a:buNone/>
            </a:pPr>
            <a:r>
              <a:rPr lang="en-US" sz="1300" dirty="0">
                <a:solidFill>
                  <a:srgbClr val="054979"/>
                </a:solidFill>
                <a:highlight>
                  <a:schemeClr val="lt1"/>
                </a:highlight>
              </a:rPr>
              <a:t>Race</a:t>
            </a:r>
            <a:endParaRPr sz="1300" dirty="0">
              <a:solidFill>
                <a:srgbClr val="222222"/>
              </a:solidFill>
              <a:highlight>
                <a:srgbClr val="FFFFFF"/>
              </a:highlight>
            </a:endParaRPr>
          </a:p>
          <a:p>
            <a:pPr marL="0" lvl="0" indent="0" rtl="0">
              <a:lnSpc>
                <a:spcPct val="115000"/>
              </a:lnSpc>
              <a:spcBef>
                <a:spcPts val="1500"/>
              </a:spcBef>
              <a:spcAft>
                <a:spcPts val="0"/>
              </a:spcAft>
              <a:buNone/>
            </a:pPr>
            <a:r>
              <a:rPr lang="en-US" sz="1300" dirty="0">
                <a:solidFill>
                  <a:srgbClr val="222222"/>
                </a:solidFill>
                <a:highlight>
                  <a:srgbClr val="FFFFFF"/>
                </a:highlight>
              </a:rPr>
              <a:t> you can refuse to answer, stating simply, "This question does not affect my ability to perform the job."</a:t>
            </a:r>
            <a:endParaRPr sz="1300" dirty="0">
              <a:solidFill>
                <a:srgbClr val="222222"/>
              </a:solidFill>
              <a:highlight>
                <a:srgbClr val="FFFFFF"/>
              </a:highlight>
            </a:endParaRPr>
          </a:p>
          <a:p>
            <a:pPr marL="190500" marR="190500" lvl="0" indent="0" rtl="0">
              <a:lnSpc>
                <a:spcPct val="115000"/>
              </a:lnSpc>
              <a:spcBef>
                <a:spcPts val="800"/>
              </a:spcBef>
              <a:spcAft>
                <a:spcPts val="0"/>
              </a:spcAft>
              <a:buNone/>
            </a:pPr>
            <a:r>
              <a:rPr lang="en-US" sz="1300" dirty="0">
                <a:solidFill>
                  <a:srgbClr val="054979"/>
                </a:solidFill>
                <a:highlight>
                  <a:srgbClr val="FFFFFF"/>
                </a:highlight>
              </a:rPr>
              <a:t>Age</a:t>
            </a:r>
            <a:endParaRPr sz="1300" dirty="0">
              <a:solidFill>
                <a:srgbClr val="054979"/>
              </a:solidFill>
              <a:highlight>
                <a:srgbClr val="FFFFFF"/>
              </a:highlight>
            </a:endParaRPr>
          </a:p>
          <a:p>
            <a:pPr marL="190500" marR="190500" lvl="0" indent="0" rtl="0">
              <a:lnSpc>
                <a:spcPct val="115000"/>
              </a:lnSpc>
              <a:spcBef>
                <a:spcPts val="1500"/>
              </a:spcBef>
              <a:spcAft>
                <a:spcPts val="0"/>
              </a:spcAft>
              <a:buNone/>
            </a:pPr>
            <a:r>
              <a:rPr lang="en-US" sz="1300" dirty="0">
                <a:solidFill>
                  <a:srgbClr val="222222"/>
                </a:solidFill>
                <a:highlight>
                  <a:srgbClr val="FFFFFF"/>
                </a:highlight>
              </a:rPr>
              <a:t>If faced with these questions you can choose not to answer, or answer with the truthful, if vague, "My age is not an issue for my performance in this job."</a:t>
            </a:r>
            <a:endParaRPr sz="1300" dirty="0">
              <a:solidFill>
                <a:srgbClr val="054979"/>
              </a:solidFill>
              <a:highlight>
                <a:srgbClr val="FFFFFF"/>
              </a:highlight>
            </a:endParaRPr>
          </a:p>
          <a:p>
            <a:pPr marL="190500" marR="190500" lvl="0" indent="0" rtl="0">
              <a:lnSpc>
                <a:spcPct val="115000"/>
              </a:lnSpc>
              <a:spcBef>
                <a:spcPts val="1500"/>
              </a:spcBef>
              <a:spcAft>
                <a:spcPts val="0"/>
              </a:spcAft>
              <a:buNone/>
            </a:pPr>
            <a:r>
              <a:rPr lang="en-US" sz="1300" dirty="0">
                <a:solidFill>
                  <a:srgbClr val="054979"/>
                </a:solidFill>
                <a:highlight>
                  <a:srgbClr val="FFFFFF"/>
                </a:highlight>
              </a:rPr>
              <a:t>Disability: </a:t>
            </a:r>
            <a:endParaRPr sz="1300" dirty="0">
              <a:solidFill>
                <a:srgbClr val="054979"/>
              </a:solidFill>
              <a:highlight>
                <a:srgbClr val="FFFFFF"/>
              </a:highlight>
            </a:endParaRPr>
          </a:p>
          <a:p>
            <a:pPr marL="190500" marR="190500" lvl="0" indent="0" rtl="0">
              <a:lnSpc>
                <a:spcPct val="115000"/>
              </a:lnSpc>
              <a:spcBef>
                <a:spcPts val="1500"/>
              </a:spcBef>
              <a:spcAft>
                <a:spcPts val="0"/>
              </a:spcAft>
              <a:buNone/>
            </a:pPr>
            <a:r>
              <a:rPr lang="en-US" sz="1300" dirty="0">
                <a:solidFill>
                  <a:srgbClr val="222222"/>
                </a:solidFill>
                <a:highlight>
                  <a:srgbClr val="FFFFFF"/>
                </a:highlight>
              </a:rPr>
              <a:t>. If you choose to reply, you can state "I am confident that I will be able to handle the requirements of this position."</a:t>
            </a:r>
            <a:endParaRPr sz="1300" dirty="0">
              <a:solidFill>
                <a:srgbClr val="222222"/>
              </a:solidFill>
              <a:highlight>
                <a:srgbClr val="FFFFFF"/>
              </a:highlight>
            </a:endParaRPr>
          </a:p>
          <a:p>
            <a:pPr marL="190500" marR="190500" lvl="0" indent="0" rtl="0">
              <a:lnSpc>
                <a:spcPct val="115000"/>
              </a:lnSpc>
              <a:spcBef>
                <a:spcPts val="1500"/>
              </a:spcBef>
              <a:spcAft>
                <a:spcPts val="0"/>
              </a:spcAft>
              <a:buNone/>
            </a:pPr>
            <a:r>
              <a:rPr lang="en-US" sz="1300" dirty="0">
                <a:solidFill>
                  <a:srgbClr val="054979"/>
                </a:solidFill>
                <a:highlight>
                  <a:schemeClr val="lt1"/>
                </a:highlight>
              </a:rPr>
              <a:t>Military</a:t>
            </a:r>
            <a:endParaRPr sz="1300" dirty="0">
              <a:solidFill>
                <a:srgbClr val="222222"/>
              </a:solidFill>
              <a:highlight>
                <a:srgbClr val="FFFFFF"/>
              </a:highlight>
            </a:endParaRPr>
          </a:p>
          <a:p>
            <a:pPr marL="190500" marR="190500" lvl="0" indent="0" rtl="0">
              <a:lnSpc>
                <a:spcPct val="115000"/>
              </a:lnSpc>
              <a:spcBef>
                <a:spcPts val="1500"/>
              </a:spcBef>
              <a:spcAft>
                <a:spcPts val="0"/>
              </a:spcAft>
              <a:buNone/>
            </a:pPr>
            <a:r>
              <a:rPr lang="en-US" sz="1300" dirty="0">
                <a:solidFill>
                  <a:srgbClr val="222222"/>
                </a:solidFill>
                <a:highlight>
                  <a:srgbClr val="FFFFFF"/>
                </a:highlight>
              </a:rPr>
              <a:t>You may not be asked about your type of discharge or about your military records unless it relevant to the job you are applying for. </a:t>
            </a:r>
            <a:endParaRPr sz="1300" dirty="0">
              <a:solidFill>
                <a:srgbClr val="222222"/>
              </a:solidFill>
              <a:highlight>
                <a:srgbClr val="FFFFFF"/>
              </a:highlight>
            </a:endParaRPr>
          </a:p>
          <a:p>
            <a:pPr marL="0" lvl="0" indent="0" rtl="0">
              <a:spcBef>
                <a:spcPts val="1500"/>
              </a:spcBef>
              <a:spcAft>
                <a:spcPts val="0"/>
              </a:spcAft>
              <a:buNone/>
            </a:pPr>
            <a:endParaRPr dirty="0"/>
          </a:p>
        </p:txBody>
      </p:sp>
      <p:sp>
        <p:nvSpPr>
          <p:cNvPr id="99" name="Google Shape;99;g3d00e0578f_0_15:notes"/>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0157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701675" y="4421187"/>
            <a:ext cx="5619750" cy="4189412"/>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dirty="0"/>
          </a:p>
        </p:txBody>
      </p:sp>
      <p:sp>
        <p:nvSpPr>
          <p:cNvPr id="105" name="Google Shape;105;p9:notes"/>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4609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22283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72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68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981200"/>
            <a:ext cx="10363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2EDCE01A-A999-4AEA-AA15-4D1B3CA7696C}" type="slidenum">
              <a:rPr lang="en-US"/>
              <a:pPr/>
              <a:t>‹#›</a:t>
            </a:fld>
            <a:endParaRPr lang="en-US"/>
          </a:p>
        </p:txBody>
      </p:sp>
    </p:spTree>
    <p:extLst>
      <p:ext uri="{BB962C8B-B14F-4D97-AF65-F5344CB8AC3E}">
        <p14:creationId xmlns:p14="http://schemas.microsoft.com/office/powerpoint/2010/main" val="364526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37333-C156-4C61-BDB8-C10D27392847}"/>
              </a:ext>
            </a:extLst>
          </p:cNvPr>
          <p:cNvSpPr>
            <a:spLocks noGrp="1"/>
          </p:cNvSpPr>
          <p:nvPr>
            <p:ph type="dt" sz="half" idx="10"/>
          </p:nvPr>
        </p:nvSpPr>
        <p:spPr>
          <a:xfrm>
            <a:off x="0" y="0"/>
            <a:ext cx="0" cy="0"/>
          </a:xfrm>
        </p:spPr>
        <p:txBody>
          <a:bodyPr/>
          <a:lstStyle>
            <a:lvl1pPr>
              <a:defRPr/>
            </a:lvl1pPr>
          </a:lstStyle>
          <a:p>
            <a:pPr>
              <a:defRPr/>
            </a:pPr>
            <a:fld id="{8DD42D20-5DC4-43B5-B5C3-ED5CCBEC89FC}" type="datetimeFigureOut">
              <a:rPr lang="en-US"/>
              <a:pPr>
                <a:defRPr/>
              </a:pPr>
              <a:t>5/20/2020</a:t>
            </a:fld>
            <a:endParaRPr lang="en-US"/>
          </a:p>
        </p:txBody>
      </p:sp>
      <p:sp>
        <p:nvSpPr>
          <p:cNvPr id="5" name="Footer Placeholder 4">
            <a:extLst>
              <a:ext uri="{FF2B5EF4-FFF2-40B4-BE49-F238E27FC236}">
                <a16:creationId xmlns:a16="http://schemas.microsoft.com/office/drawing/2014/main" id="{A962A41A-AD7F-4E3C-B256-A52F9E90039B}"/>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485557-5CF1-4D22-8196-C1F082D793FF}"/>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ED6278AC-F947-4BCD-B35B-81616822ACA6}" type="slidenum">
              <a:rPr lang="en-US" altLang="en-US"/>
              <a:pPr/>
              <a:t>‹#›</a:t>
            </a:fld>
            <a:endParaRPr lang="en-US" altLang="en-US"/>
          </a:p>
        </p:txBody>
      </p:sp>
    </p:spTree>
    <p:extLst>
      <p:ext uri="{BB962C8B-B14F-4D97-AF65-F5344CB8AC3E}">
        <p14:creationId xmlns:p14="http://schemas.microsoft.com/office/powerpoint/2010/main" val="274595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CE376-36FC-4C13-AFD2-913D9F5E09D6}"/>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5F618476-EFCA-44A6-B5AA-5C48F63A2963}" type="datetimeFigureOut">
              <a:rPr lang="en-US"/>
              <a:pPr>
                <a:defRPr/>
              </a:pPr>
              <a:t>5/20/2020</a:t>
            </a:fld>
            <a:endParaRPr lang="en-US"/>
          </a:p>
        </p:txBody>
      </p:sp>
      <p:sp>
        <p:nvSpPr>
          <p:cNvPr id="5" name="Footer Placeholder 4">
            <a:extLst>
              <a:ext uri="{FF2B5EF4-FFF2-40B4-BE49-F238E27FC236}">
                <a16:creationId xmlns:a16="http://schemas.microsoft.com/office/drawing/2014/main" id="{A19E4B5A-D7C2-4C92-A7C5-DAE9DF499207}"/>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1A94598-289A-40A9-A7E4-CF8B9A6E3CD6}"/>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425048B7-20DC-49FC-9D0F-D5009B60724E}" type="slidenum">
              <a:rPr lang="en-US" altLang="en-US"/>
              <a:pPr/>
              <a:t>‹#›</a:t>
            </a:fld>
            <a:endParaRPr lang="en-US" altLang="en-US"/>
          </a:p>
        </p:txBody>
      </p:sp>
    </p:spTree>
    <p:extLst>
      <p:ext uri="{BB962C8B-B14F-4D97-AF65-F5344CB8AC3E}">
        <p14:creationId xmlns:p14="http://schemas.microsoft.com/office/powerpoint/2010/main" val="166750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19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0" y="5803900"/>
            <a:ext cx="12192000" cy="1052512"/>
          </a:xfrm>
          <a:prstGeom prst="rect">
            <a:avLst/>
          </a:prstGeom>
          <a:solidFill>
            <a:schemeClr val="dk1"/>
          </a:soli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Google Shape;11;p1"/>
          <p:cNvSpPr txBox="1"/>
          <p:nvPr/>
        </p:nvSpPr>
        <p:spPr>
          <a:xfrm rot="10800000" flipH="1">
            <a:off x="0" y="5778500"/>
            <a:ext cx="12192000" cy="50800"/>
          </a:xfrm>
          <a:prstGeom prst="rect">
            <a:avLst/>
          </a:prstGeom>
          <a:solidFill>
            <a:srgbClr val="FFCC00"/>
          </a:solidFill>
          <a:ln>
            <a:noFill/>
          </a:ln>
          <a:effectLst>
            <a:outerShdw blurRad="63500" dist="20000" dir="540000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 name="Google Shape;12;p1" descr="Small Use Shield_GoldOnTrans.eps"/>
          <p:cNvPicPr preferRelativeResize="0"/>
          <p:nvPr/>
        </p:nvPicPr>
        <p:blipFill rotWithShape="1">
          <a:blip r:embed="rId6">
            <a:alphaModFix/>
          </a:blip>
          <a:srcRect/>
          <a:stretch/>
        </p:blipFill>
        <p:spPr>
          <a:xfrm>
            <a:off x="10934700" y="238125"/>
            <a:ext cx="996949" cy="747712"/>
          </a:xfrm>
          <a:prstGeom prst="rect">
            <a:avLst/>
          </a:prstGeom>
          <a:noFill/>
          <a:ln>
            <a:noFill/>
          </a:ln>
        </p:spPr>
      </p:pic>
      <p:pic>
        <p:nvPicPr>
          <p:cNvPr id="13" name="Google Shape;13;p1" descr="1-lineWordmark_GoldOnCard_NoBG.eps"/>
          <p:cNvPicPr preferRelativeResize="0"/>
          <p:nvPr/>
        </p:nvPicPr>
        <p:blipFill rotWithShape="1">
          <a:blip r:embed="rId7">
            <a:alphaModFix/>
          </a:blip>
          <a:srcRect/>
          <a:stretch/>
        </p:blipFill>
        <p:spPr>
          <a:xfrm>
            <a:off x="9330267" y="6364288"/>
            <a:ext cx="2429933" cy="155575"/>
          </a:xfrm>
          <a:prstGeom prst="rect">
            <a:avLst/>
          </a:prstGeom>
          <a:noFill/>
          <a:ln>
            <a:noFill/>
          </a:ln>
        </p:spPr>
      </p:pic>
      <p:pic>
        <p:nvPicPr>
          <p:cNvPr id="14" name="Google Shape;14;p1" descr="StudentAffairs-1Line-GoldOnCard_NoBG.eps"/>
          <p:cNvPicPr preferRelativeResize="0"/>
          <p:nvPr/>
        </p:nvPicPr>
        <p:blipFill rotWithShape="1">
          <a:blip r:embed="rId8">
            <a:alphaModFix/>
          </a:blip>
          <a:srcRect/>
          <a:stretch/>
        </p:blipFill>
        <p:spPr>
          <a:xfrm>
            <a:off x="383117" y="6202362"/>
            <a:ext cx="3594100" cy="279400"/>
          </a:xfrm>
          <a:prstGeom prst="rect">
            <a:avLst/>
          </a:prstGeom>
          <a:noFill/>
          <a:ln>
            <a:noFill/>
          </a:ln>
        </p:spPr>
      </p:pic>
    </p:spTree>
    <p:extLst>
      <p:ext uri="{BB962C8B-B14F-4D97-AF65-F5344CB8AC3E}">
        <p14:creationId xmlns:p14="http://schemas.microsoft.com/office/powerpoint/2010/main" val="360542391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AD5597-2348-4CE6-9F29-B2E29B23A4F3}"/>
              </a:ext>
            </a:extLst>
          </p:cNvPr>
          <p:cNvSpPr>
            <a:spLocks noChangeArrowheads="1"/>
          </p:cNvSpPr>
          <p:nvPr/>
        </p:nvSpPr>
        <p:spPr bwMode="auto">
          <a:xfrm>
            <a:off x="0" y="5803901"/>
            <a:ext cx="12192000" cy="1052513"/>
          </a:xfrm>
          <a:prstGeom prst="rect">
            <a:avLst/>
          </a:prstGeom>
          <a:solidFill>
            <a:schemeClr val="tx1"/>
          </a:solidFill>
          <a:ln>
            <a:noFill/>
          </a:ln>
          <a:effectLst>
            <a:outerShdw blurRad="63500" dist="23000" dir="5400000" rotWithShape="0">
              <a:srgbClr val="000000">
                <a:alpha val="34999"/>
              </a:srgbClr>
            </a:outerShdw>
          </a:effec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800">
              <a:solidFill>
                <a:srgbClr val="FFFFFF"/>
              </a:solidFill>
              <a:latin typeface="Calibri" pitchFamily="34" charset="0"/>
            </a:endParaRPr>
          </a:p>
        </p:txBody>
      </p:sp>
      <p:sp>
        <p:nvSpPr>
          <p:cNvPr id="8" name="Rectangle 7">
            <a:extLst>
              <a:ext uri="{FF2B5EF4-FFF2-40B4-BE49-F238E27FC236}">
                <a16:creationId xmlns:a16="http://schemas.microsoft.com/office/drawing/2014/main" id="{D557630F-4819-442D-BCE6-95394D86573C}"/>
              </a:ext>
            </a:extLst>
          </p:cNvPr>
          <p:cNvSpPr>
            <a:spLocks noChangeArrowheads="1"/>
          </p:cNvSpPr>
          <p:nvPr/>
        </p:nvSpPr>
        <p:spPr bwMode="auto">
          <a:xfrm flipV="1">
            <a:off x="0" y="5778500"/>
            <a:ext cx="12192000" cy="50800"/>
          </a:xfrm>
          <a:prstGeom prst="rect">
            <a:avLst/>
          </a:prstGeom>
          <a:solidFill>
            <a:srgbClr val="FFCC00"/>
          </a:solidFill>
          <a:ln>
            <a:noFill/>
          </a:ln>
          <a:effectLst>
            <a:outerShdw blurRad="63500" dist="20000" dir="5400000" rotWithShape="0">
              <a:srgbClr val="000000">
                <a:alpha val="37999"/>
              </a:srgbClr>
            </a:outerShdw>
          </a:effec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800">
              <a:solidFill>
                <a:srgbClr val="990000"/>
              </a:solidFill>
              <a:latin typeface="Calibri" pitchFamily="34" charset="0"/>
            </a:endParaRPr>
          </a:p>
        </p:txBody>
      </p:sp>
      <p:pic>
        <p:nvPicPr>
          <p:cNvPr id="1028" name="Picture 10" descr="Small Use Shield_GoldOnTrans.eps">
            <a:extLst>
              <a:ext uri="{FF2B5EF4-FFF2-40B4-BE49-F238E27FC236}">
                <a16:creationId xmlns:a16="http://schemas.microsoft.com/office/drawing/2014/main" id="{67570BB2-68D8-4FD6-BAF3-887FB2BA43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4701" y="238126"/>
            <a:ext cx="996951"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 descr="1-lineWordmark_GoldOnCard_NoBG.eps">
            <a:extLst>
              <a:ext uri="{FF2B5EF4-FFF2-40B4-BE49-F238E27FC236}">
                <a16:creationId xmlns:a16="http://schemas.microsoft.com/office/drawing/2014/main" id="{B538DF1C-57A1-4050-AAD2-05FD7AFDBB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30267" y="6364289"/>
            <a:ext cx="242993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StudentAffairs-1Line-GoldOnCard_NoBG.eps">
            <a:extLst>
              <a:ext uri="{FF2B5EF4-FFF2-40B4-BE49-F238E27FC236}">
                <a16:creationId xmlns:a16="http://schemas.microsoft.com/office/drawing/2014/main" id="{26C59AAD-4943-4AF9-9CC5-A0DF8E0686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3118" y="6202363"/>
            <a:ext cx="3594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99313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663AC0-BF28-4AF6-892A-9A997CEAD7A6}"/>
              </a:ext>
            </a:extLst>
          </p:cNvPr>
          <p:cNvSpPr>
            <a:spLocks noChangeArrowheads="1"/>
          </p:cNvSpPr>
          <p:nvPr/>
        </p:nvSpPr>
        <p:spPr bwMode="auto">
          <a:xfrm>
            <a:off x="0" y="5803900"/>
            <a:ext cx="12192000" cy="1052513"/>
          </a:xfrm>
          <a:prstGeom prst="rect">
            <a:avLst/>
          </a:prstGeom>
          <a:solidFill>
            <a:schemeClr val="tx1"/>
          </a:solidFill>
          <a:ln>
            <a:noFill/>
          </a:ln>
          <a:effectLst>
            <a:outerShdw blurRad="63500" dist="23000" dir="5400000" rotWithShape="0">
              <a:srgbClr val="000000">
                <a:alpha val="34999"/>
              </a:srgbClr>
            </a:outerShdw>
          </a:effec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defRPr/>
            </a:pPr>
            <a:endParaRPr lang="en-US" altLang="en-US">
              <a:solidFill>
                <a:srgbClr val="FFFFFF"/>
              </a:solidFill>
              <a:latin typeface="Calibri" pitchFamily="34" charset="0"/>
            </a:endParaRPr>
          </a:p>
        </p:txBody>
      </p:sp>
      <p:sp>
        <p:nvSpPr>
          <p:cNvPr id="8" name="Rectangle 7">
            <a:extLst>
              <a:ext uri="{FF2B5EF4-FFF2-40B4-BE49-F238E27FC236}">
                <a16:creationId xmlns:a16="http://schemas.microsoft.com/office/drawing/2014/main" id="{6DD3B39B-DD96-4C58-9F38-F2E2259DA54A}"/>
              </a:ext>
            </a:extLst>
          </p:cNvPr>
          <p:cNvSpPr>
            <a:spLocks noChangeArrowheads="1"/>
          </p:cNvSpPr>
          <p:nvPr/>
        </p:nvSpPr>
        <p:spPr bwMode="auto">
          <a:xfrm flipV="1">
            <a:off x="0" y="5778500"/>
            <a:ext cx="12192000" cy="50800"/>
          </a:xfrm>
          <a:prstGeom prst="rect">
            <a:avLst/>
          </a:prstGeom>
          <a:solidFill>
            <a:srgbClr val="FFCC00"/>
          </a:solidFill>
          <a:ln>
            <a:noFill/>
          </a:ln>
          <a:effectLst>
            <a:outerShdw blurRad="63500" dist="20000" dir="5400000" rotWithShape="0">
              <a:srgbClr val="000000">
                <a:alpha val="37999"/>
              </a:srgbClr>
            </a:outerShdw>
          </a:effec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auto" hangingPunct="1">
              <a:spcBef>
                <a:spcPts val="0"/>
              </a:spcBef>
              <a:spcAft>
                <a:spcPts val="0"/>
              </a:spcAft>
              <a:defRPr/>
            </a:pPr>
            <a:endParaRPr lang="en-US" altLang="en-US">
              <a:solidFill>
                <a:srgbClr val="990000"/>
              </a:solidFill>
              <a:latin typeface="Calibri" pitchFamily="34" charset="0"/>
            </a:endParaRPr>
          </a:p>
        </p:txBody>
      </p:sp>
      <p:pic>
        <p:nvPicPr>
          <p:cNvPr id="2052" name="Picture 10" descr="Small Use Shield_GoldOnTrans.eps">
            <a:extLst>
              <a:ext uri="{FF2B5EF4-FFF2-40B4-BE49-F238E27FC236}">
                <a16:creationId xmlns:a16="http://schemas.microsoft.com/office/drawing/2014/main" id="{F4C707FB-E32A-47FF-9E83-7150E29753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4700" y="238125"/>
            <a:ext cx="9969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descr="1-lineWordmark_GoldOnCard_NoBG.eps">
            <a:extLst>
              <a:ext uri="{FF2B5EF4-FFF2-40B4-BE49-F238E27FC236}">
                <a16:creationId xmlns:a16="http://schemas.microsoft.com/office/drawing/2014/main" id="{42F1FE99-32FD-4607-9228-7707A50A1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9738" y="6364288"/>
            <a:ext cx="243046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2" descr="StudentAffairs-1Line-GoldOnCard_NoBG.eps">
            <a:extLst>
              <a:ext uri="{FF2B5EF4-FFF2-40B4-BE49-F238E27FC236}">
                <a16:creationId xmlns:a16="http://schemas.microsoft.com/office/drawing/2014/main" id="{FA530173-FBD0-4B5A-973D-2F548D237F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588" y="6202363"/>
            <a:ext cx="3594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595137"/>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5803901"/>
            <a:ext cx="12192000" cy="1052513"/>
          </a:xfrm>
          <a:prstGeom prst="rect">
            <a:avLst/>
          </a:prstGeom>
          <a:solidFill>
            <a:schemeClr val="tx1"/>
          </a:solidFill>
          <a:ln>
            <a:noFill/>
          </a:ln>
          <a:effectLst>
            <a:outerShdw blurRad="63500" dist="23000" dir="5400000" rotWithShape="0">
              <a:srgbClr val="000000">
                <a:alpha val="34999"/>
              </a:srgbClr>
            </a:outerShdw>
          </a:effectLst>
        </p:spPr>
        <p:txBody>
          <a:bodyPr anchor="ctr"/>
          <a:lstStyle/>
          <a:p>
            <a:pPr algn="ctr">
              <a:defRPr/>
            </a:pPr>
            <a:endParaRPr lang="en-US" sz="1800">
              <a:solidFill>
                <a:prstClr val="white"/>
              </a:solidFill>
              <a:ea typeface="ＭＳ Ｐゴシック" pitchFamily="34" charset="-128"/>
            </a:endParaRPr>
          </a:p>
        </p:txBody>
      </p:sp>
      <p:sp>
        <p:nvSpPr>
          <p:cNvPr id="8" name="Rectangle 7"/>
          <p:cNvSpPr>
            <a:spLocks noChangeArrowheads="1"/>
          </p:cNvSpPr>
          <p:nvPr/>
        </p:nvSpPr>
        <p:spPr bwMode="auto">
          <a:xfrm flipV="1">
            <a:off x="0" y="5778500"/>
            <a:ext cx="12192000" cy="50800"/>
          </a:xfrm>
          <a:prstGeom prst="rect">
            <a:avLst/>
          </a:prstGeom>
          <a:solidFill>
            <a:srgbClr val="FFCC00"/>
          </a:solidFill>
          <a:ln>
            <a:noFill/>
          </a:ln>
          <a:effectLst>
            <a:outerShdw blurRad="63500" dist="20000" dir="5400000" rotWithShape="0">
              <a:srgbClr val="000000">
                <a:alpha val="37999"/>
              </a:srgbClr>
            </a:outerShdw>
          </a:effectLst>
        </p:spPr>
        <p:txBody>
          <a:bodyPr anchor="ctr"/>
          <a:lstStyle/>
          <a:p>
            <a:pPr algn="ctr">
              <a:defRPr/>
            </a:pPr>
            <a:endParaRPr lang="en-US" sz="1800">
              <a:solidFill>
                <a:srgbClr val="990000"/>
              </a:solidFill>
              <a:ea typeface="ＭＳ Ｐゴシック" pitchFamily="34" charset="-128"/>
            </a:endParaRPr>
          </a:p>
        </p:txBody>
      </p:sp>
      <p:pic>
        <p:nvPicPr>
          <p:cNvPr id="1028" name="Picture 10" descr="Small Use Shield_GoldOnTran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4701" y="238126"/>
            <a:ext cx="996951"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 descr="1-lineWordmark_GoldOnCard_NoBG.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30267" y="6364289"/>
            <a:ext cx="242993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StudentAffairs-1Line-GoldOnCard_NoBG.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3118" y="6202363"/>
            <a:ext cx="3594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929459"/>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21" name="Google Shape;21;p3"/>
          <p:cNvSpPr txBox="1"/>
          <p:nvPr/>
        </p:nvSpPr>
        <p:spPr>
          <a:xfrm>
            <a:off x="1981200" y="1476024"/>
            <a:ext cx="8229600" cy="2436779"/>
          </a:xfrm>
          <a:prstGeom prst="rect">
            <a:avLst/>
          </a:prstGeom>
          <a:noFill/>
          <a:ln>
            <a:noFill/>
          </a:ln>
        </p:spPr>
        <p:txBody>
          <a:bodyPr spcFirstLastPara="1" wrap="square" lIns="91425" tIns="45700" rIns="91425" bIns="45700" anchor="ctr" anchorCtr="0">
            <a:noAutofit/>
          </a:bodyPr>
          <a:lstStyle/>
          <a:p>
            <a:pPr algn="ctr">
              <a:buClr>
                <a:srgbClr val="990000"/>
              </a:buClr>
              <a:buSzPts val="2400"/>
            </a:pPr>
            <a:r>
              <a:rPr lang="en-US" sz="4800" b="1" kern="0" dirty="0">
                <a:solidFill>
                  <a:srgbClr val="990000"/>
                </a:solidFill>
                <a:latin typeface="Arial"/>
                <a:cs typeface="Times New Roman" panose="02020603050405020304" pitchFamily="18" charset="0"/>
                <a:sym typeface="Arial"/>
              </a:rPr>
              <a:t>Interview Preparation: </a:t>
            </a:r>
          </a:p>
          <a:p>
            <a:pPr algn="ctr">
              <a:buClr>
                <a:srgbClr val="990000"/>
              </a:buClr>
              <a:buSzPts val="2400"/>
            </a:pPr>
            <a:r>
              <a:rPr lang="en-US" sz="4800" b="1" kern="0" dirty="0">
                <a:solidFill>
                  <a:srgbClr val="990000"/>
                </a:solidFill>
                <a:latin typeface="Arial"/>
                <a:cs typeface="Times New Roman" panose="02020603050405020304" pitchFamily="18" charset="0"/>
                <a:sym typeface="Arial"/>
              </a:rPr>
              <a:t>How to Ace Your Interview</a:t>
            </a:r>
          </a:p>
        </p:txBody>
      </p:sp>
      <p:sp>
        <p:nvSpPr>
          <p:cNvPr id="22" name="Google Shape;22;p3"/>
          <p:cNvSpPr txBox="1"/>
          <p:nvPr/>
        </p:nvSpPr>
        <p:spPr>
          <a:xfrm>
            <a:off x="7575944" y="4645851"/>
            <a:ext cx="4134915" cy="1143000"/>
          </a:xfrm>
          <a:prstGeom prst="rect">
            <a:avLst/>
          </a:prstGeom>
          <a:noFill/>
          <a:ln>
            <a:noFill/>
          </a:ln>
        </p:spPr>
        <p:txBody>
          <a:bodyPr spcFirstLastPara="1" wrap="square" lIns="91425" tIns="45700" rIns="91425" bIns="45700" anchor="ctr" anchorCtr="0">
            <a:noAutofit/>
          </a:bodyPr>
          <a:lstStyle/>
          <a:p>
            <a:pPr algn="r">
              <a:buClr>
                <a:srgbClr val="990000"/>
              </a:buClr>
              <a:buSzPts val="2400"/>
            </a:pPr>
            <a:r>
              <a:rPr lang="en-US" sz="1600" b="1" i="1" kern="0" dirty="0">
                <a:solidFill>
                  <a:srgbClr val="000000"/>
                </a:solidFill>
                <a:latin typeface="Times New Roman"/>
                <a:ea typeface="Times New Roman"/>
                <a:cs typeface="Times New Roman"/>
                <a:sym typeface="Times New Roman"/>
              </a:rPr>
              <a:t>Presented by:</a:t>
            </a:r>
          </a:p>
          <a:p>
            <a:pPr algn="r">
              <a:buClr>
                <a:srgbClr val="990000"/>
              </a:buClr>
              <a:buSzPts val="2400"/>
            </a:pPr>
            <a:r>
              <a:rPr lang="en-US" sz="1600" b="1" i="1" kern="0" dirty="0">
                <a:solidFill>
                  <a:srgbClr val="000000"/>
                </a:solidFill>
                <a:latin typeface="Times New Roman"/>
                <a:ea typeface="Times New Roman"/>
                <a:cs typeface="Times New Roman"/>
                <a:sym typeface="Times New Roman"/>
              </a:rPr>
              <a:t>Denise C. Johnson, J.D.</a:t>
            </a:r>
          </a:p>
          <a:p>
            <a:pPr algn="r">
              <a:buClr>
                <a:srgbClr val="990000"/>
              </a:buClr>
              <a:buSzPts val="2400"/>
            </a:pPr>
            <a:r>
              <a:rPr lang="en-US" sz="1600" b="1" i="1" kern="0" dirty="0">
                <a:solidFill>
                  <a:srgbClr val="000000"/>
                </a:solidFill>
                <a:latin typeface="Times New Roman"/>
                <a:ea typeface="Times New Roman"/>
                <a:cs typeface="Times New Roman"/>
                <a:sym typeface="Times New Roman"/>
              </a:rPr>
              <a:t>Career Services Manager USC Career Center</a:t>
            </a:r>
          </a:p>
        </p:txBody>
      </p:sp>
      <p:pic>
        <p:nvPicPr>
          <p:cNvPr id="4" name="Picture 3" descr="Untitled-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19" y="370109"/>
            <a:ext cx="1358900" cy="203200"/>
          </a:xfrm>
          <a:prstGeom prst="rect">
            <a:avLst/>
          </a:prstGeom>
        </p:spPr>
      </p:pic>
      <p:pic>
        <p:nvPicPr>
          <p:cNvPr id="3" name="Picture 2">
            <a:extLst>
              <a:ext uri="{FF2B5EF4-FFF2-40B4-BE49-F238E27FC236}">
                <a16:creationId xmlns:a16="http://schemas.microsoft.com/office/drawing/2014/main" id="{400C1999-058D-42B4-AD10-952672854AB4}"/>
              </a:ext>
            </a:extLst>
          </p:cNvPr>
          <p:cNvPicPr>
            <a:picLocks noChangeAspect="1"/>
          </p:cNvPicPr>
          <p:nvPr/>
        </p:nvPicPr>
        <p:blipFill>
          <a:blip r:embed="rId4"/>
          <a:stretch>
            <a:fillRect/>
          </a:stretch>
        </p:blipFill>
        <p:spPr>
          <a:xfrm>
            <a:off x="512971" y="3363985"/>
            <a:ext cx="2847956" cy="2133915"/>
          </a:xfrm>
          <a:prstGeom prst="rect">
            <a:avLst/>
          </a:prstGeom>
        </p:spPr>
      </p:pic>
    </p:spTree>
    <p:extLst>
      <p:ext uri="{BB962C8B-B14F-4D97-AF65-F5344CB8AC3E}">
        <p14:creationId xmlns:p14="http://schemas.microsoft.com/office/powerpoint/2010/main" val="178038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p:nvPr/>
        </p:nvSpPr>
        <p:spPr>
          <a:xfrm>
            <a:off x="752748" y="602421"/>
            <a:ext cx="5547384" cy="3175758"/>
          </a:xfrm>
          <a:prstGeom prst="rect">
            <a:avLst/>
          </a:prstGeom>
          <a:noFill/>
          <a:ln>
            <a:noFill/>
          </a:ln>
        </p:spPr>
        <p:txBody>
          <a:bodyPr spcFirstLastPara="1" wrap="square" lIns="91425" tIns="45700" rIns="91425" bIns="45700" anchor="t" anchorCtr="0">
            <a:noAutofit/>
          </a:bodyPr>
          <a:lstStyle/>
          <a:p>
            <a:pPr marL="342900" indent="-342900">
              <a:spcBef>
                <a:spcPts val="400"/>
              </a:spcBef>
              <a:buClr>
                <a:srgbClr val="000000"/>
              </a:buClr>
              <a:buSzPts val="2000"/>
              <a:buFont typeface="Arial" panose="020B0604020202020204" pitchFamily="34" charset="0"/>
              <a:buChar char="•"/>
            </a:pPr>
            <a:r>
              <a:rPr lang="en-US" sz="2000" kern="0" dirty="0">
                <a:solidFill>
                  <a:srgbClr val="000000"/>
                </a:solidFill>
                <a:latin typeface="Arial"/>
                <a:ea typeface="Arial"/>
                <a:cs typeface="Arial"/>
                <a:sym typeface="Arial"/>
              </a:rPr>
              <a:t>Describe a time you managed multiple research projects &amp; how you handled them</a:t>
            </a:r>
            <a:endParaRPr sz="800" kern="0" dirty="0">
              <a:solidFill>
                <a:srgbClr val="000000"/>
              </a:solidFill>
              <a:latin typeface="Arial"/>
              <a:ea typeface="Arial"/>
              <a:cs typeface="Arial"/>
              <a:sym typeface="Arial"/>
            </a:endParaRPr>
          </a:p>
          <a:p>
            <a:pPr marL="342900" indent="-342900">
              <a:spcBef>
                <a:spcPts val="400"/>
              </a:spcBef>
              <a:buClr>
                <a:srgbClr val="000000"/>
              </a:buClr>
              <a:buSzPts val="2000"/>
              <a:buFont typeface="Arial" panose="020B0604020202020204" pitchFamily="34" charset="0"/>
              <a:buChar char="•"/>
            </a:pPr>
            <a:r>
              <a:rPr lang="en-US" sz="2000" kern="0" dirty="0">
                <a:solidFill>
                  <a:srgbClr val="000000"/>
                </a:solidFill>
                <a:latin typeface="Arial"/>
                <a:ea typeface="Arial"/>
                <a:cs typeface="Arial"/>
                <a:sym typeface="Arial"/>
              </a:rPr>
              <a:t>Share with me a time when your leadership skills were tested</a:t>
            </a:r>
            <a:endParaRPr sz="1400" kern="0" dirty="0">
              <a:solidFill>
                <a:srgbClr val="000000"/>
              </a:solidFill>
              <a:latin typeface="Arial"/>
              <a:cs typeface="Arial"/>
              <a:sym typeface="Arial"/>
            </a:endParaRPr>
          </a:p>
          <a:p>
            <a:pPr marL="342900" indent="-342900">
              <a:spcBef>
                <a:spcPts val="400"/>
              </a:spcBef>
              <a:buClr>
                <a:srgbClr val="000000"/>
              </a:buClr>
              <a:buSzPts val="2000"/>
              <a:buFont typeface="Arial" panose="020B0604020202020204" pitchFamily="34" charset="0"/>
              <a:buChar char="•"/>
            </a:pPr>
            <a:r>
              <a:rPr lang="en-US" sz="2000" kern="0" dirty="0">
                <a:solidFill>
                  <a:srgbClr val="000000"/>
                </a:solidFill>
                <a:latin typeface="Arial"/>
                <a:ea typeface="Arial"/>
                <a:cs typeface="Arial"/>
                <a:sym typeface="Arial"/>
              </a:rPr>
              <a:t>Tell me about your experience working with a team during a conflict</a:t>
            </a:r>
            <a:endParaRPr sz="800" kern="0" dirty="0">
              <a:solidFill>
                <a:srgbClr val="000000"/>
              </a:solidFill>
              <a:latin typeface="Arial"/>
              <a:ea typeface="Arial"/>
              <a:cs typeface="Arial"/>
              <a:sym typeface="Arial"/>
            </a:endParaRPr>
          </a:p>
          <a:p>
            <a:pPr marL="342900" indent="-342900">
              <a:spcBef>
                <a:spcPts val="400"/>
              </a:spcBef>
              <a:buClr>
                <a:srgbClr val="000000"/>
              </a:buClr>
              <a:buSzPts val="2000"/>
              <a:buFont typeface="Arial" panose="020B0604020202020204" pitchFamily="34" charset="0"/>
              <a:buChar char="•"/>
            </a:pPr>
            <a:r>
              <a:rPr lang="en-US" sz="2000" kern="0" dirty="0">
                <a:solidFill>
                  <a:srgbClr val="000000"/>
                </a:solidFill>
                <a:latin typeface="Arial"/>
                <a:ea typeface="Arial"/>
                <a:cs typeface="Arial"/>
                <a:sym typeface="Arial"/>
              </a:rPr>
              <a:t>Describe a time you had to make a difficult decision</a:t>
            </a:r>
          </a:p>
          <a:p>
            <a:pPr marL="342900" indent="-342900">
              <a:spcBef>
                <a:spcPts val="400"/>
              </a:spcBef>
              <a:buClr>
                <a:srgbClr val="000000"/>
              </a:buClr>
              <a:buSzPts val="2000"/>
              <a:buFont typeface="Arial" panose="020B0604020202020204" pitchFamily="34" charset="0"/>
              <a:buChar char="•"/>
            </a:pPr>
            <a:r>
              <a:rPr lang="en-US" sz="2000" kern="0" dirty="0">
                <a:solidFill>
                  <a:srgbClr val="000000"/>
                </a:solidFill>
                <a:latin typeface="Arial"/>
                <a:cs typeface="Arial"/>
                <a:sym typeface="Arial"/>
              </a:rPr>
              <a:t>Tell me about a time you failed</a:t>
            </a:r>
            <a:endParaRPr sz="1400" kern="0" dirty="0">
              <a:solidFill>
                <a:srgbClr val="000000"/>
              </a:solidFill>
              <a:latin typeface="Arial"/>
              <a:cs typeface="Arial"/>
              <a:sym typeface="Arial"/>
            </a:endParaRPr>
          </a:p>
        </p:txBody>
      </p:sp>
      <p:pic>
        <p:nvPicPr>
          <p:cNvPr id="108" name="Google Shape;108;p14"/>
          <p:cNvPicPr preferRelativeResize="0"/>
          <p:nvPr/>
        </p:nvPicPr>
        <p:blipFill rotWithShape="1">
          <a:blip r:embed="rId3">
            <a:alphaModFix/>
          </a:blip>
          <a:srcRect/>
          <a:stretch/>
        </p:blipFill>
        <p:spPr>
          <a:xfrm>
            <a:off x="2589382" y="3778179"/>
            <a:ext cx="7096125" cy="1905000"/>
          </a:xfrm>
          <a:prstGeom prst="rect">
            <a:avLst/>
          </a:prstGeom>
          <a:noFill/>
          <a:ln>
            <a:noFill/>
          </a:ln>
        </p:spPr>
      </p:pic>
      <p:sp>
        <p:nvSpPr>
          <p:cNvPr id="109" name="Google Shape;109;p14"/>
          <p:cNvSpPr txBox="1"/>
          <p:nvPr/>
        </p:nvSpPr>
        <p:spPr>
          <a:xfrm>
            <a:off x="414243" y="100290"/>
            <a:ext cx="8229600" cy="600852"/>
          </a:xfrm>
          <a:prstGeom prst="rect">
            <a:avLst/>
          </a:prstGeom>
          <a:noFill/>
          <a:ln>
            <a:noFill/>
          </a:ln>
        </p:spPr>
        <p:txBody>
          <a:bodyPr spcFirstLastPara="1" wrap="square" lIns="91425" tIns="45700" rIns="91425" bIns="45700" anchor="ctr" anchorCtr="0">
            <a:noAutofit/>
          </a:bodyPr>
          <a:lstStyle/>
          <a:p>
            <a:pPr>
              <a:lnSpc>
                <a:spcPct val="80000"/>
              </a:lnSpc>
              <a:buClr>
                <a:srgbClr val="990000"/>
              </a:buClr>
              <a:buSzPts val="2300"/>
            </a:pPr>
            <a:r>
              <a:rPr lang="en-US" sz="2800" b="1" kern="0" dirty="0">
                <a:solidFill>
                  <a:srgbClr val="990000"/>
                </a:solidFill>
                <a:latin typeface="Arial"/>
                <a:cs typeface="Arial"/>
                <a:sym typeface="Arial"/>
              </a:rPr>
              <a:t>Behavioral Interview Examples</a:t>
            </a:r>
            <a:endParaRPr sz="2800" b="1" kern="0" dirty="0">
              <a:solidFill>
                <a:srgbClr val="990000"/>
              </a:solidFill>
              <a:latin typeface="Arial"/>
              <a:cs typeface="Arial"/>
              <a:sym typeface="Arial"/>
            </a:endParaRPr>
          </a:p>
        </p:txBody>
      </p:sp>
      <p:sp>
        <p:nvSpPr>
          <p:cNvPr id="2" name="TextBox 1"/>
          <p:cNvSpPr txBox="1"/>
          <p:nvPr/>
        </p:nvSpPr>
        <p:spPr>
          <a:xfrm>
            <a:off x="7734650" y="602421"/>
            <a:ext cx="2684477" cy="2446824"/>
          </a:xfrm>
          <a:prstGeom prst="rect">
            <a:avLst/>
          </a:prstGeom>
          <a:solidFill>
            <a:schemeClr val="bg1">
              <a:lumMod val="85000"/>
            </a:schemeClr>
          </a:solidFill>
        </p:spPr>
        <p:txBody>
          <a:bodyPr wrap="square" rtlCol="0">
            <a:spAutoFit/>
          </a:bodyPr>
          <a:lstStyle/>
          <a:p>
            <a:pPr>
              <a:buClr>
                <a:srgbClr val="000000"/>
              </a:buClr>
            </a:pPr>
            <a:endParaRPr lang="en-US" sz="1200" kern="0" dirty="0">
              <a:solidFill>
                <a:srgbClr val="000000"/>
              </a:solidFill>
              <a:latin typeface="Arial"/>
              <a:cs typeface="Arial"/>
              <a:sym typeface="Arial"/>
            </a:endParaRPr>
          </a:p>
          <a:p>
            <a:pPr>
              <a:buClr>
                <a:srgbClr val="000000"/>
              </a:buClr>
            </a:pPr>
            <a:r>
              <a:rPr lang="en-US" sz="2000" kern="0" dirty="0">
                <a:solidFill>
                  <a:srgbClr val="000000"/>
                </a:solidFill>
                <a:latin typeface="Arial"/>
                <a:cs typeface="Arial"/>
                <a:sym typeface="Arial"/>
              </a:rPr>
              <a:t>Use </a:t>
            </a:r>
            <a:r>
              <a:rPr lang="en-US" sz="2000" kern="0" dirty="0">
                <a:solidFill>
                  <a:srgbClr val="990000"/>
                </a:solidFill>
                <a:latin typeface="Arial"/>
                <a:cs typeface="Arial"/>
                <a:sym typeface="Arial"/>
              </a:rPr>
              <a:t>STAR</a:t>
            </a:r>
            <a:r>
              <a:rPr lang="en-US" sz="2000" kern="0" dirty="0">
                <a:solidFill>
                  <a:srgbClr val="000000"/>
                </a:solidFill>
                <a:latin typeface="Arial"/>
                <a:cs typeface="Arial"/>
                <a:sym typeface="Arial"/>
              </a:rPr>
              <a:t> Theory To           Answer </a:t>
            </a:r>
            <a:r>
              <a:rPr lang="en-US" sz="2000" kern="0" dirty="0" err="1">
                <a:solidFill>
                  <a:srgbClr val="000000"/>
                </a:solidFill>
                <a:latin typeface="Arial"/>
                <a:cs typeface="Arial"/>
                <a:sym typeface="Arial"/>
              </a:rPr>
              <a:t>Behaviorals</a:t>
            </a:r>
            <a:r>
              <a:rPr lang="en-US" sz="2000" kern="0" dirty="0">
                <a:solidFill>
                  <a:srgbClr val="000000"/>
                </a:solidFill>
                <a:latin typeface="Arial"/>
                <a:cs typeface="Arial"/>
                <a:sym typeface="Arial"/>
              </a:rPr>
              <a:t>: </a:t>
            </a:r>
          </a:p>
          <a:p>
            <a:pPr>
              <a:buClr>
                <a:srgbClr val="000000"/>
              </a:buClr>
            </a:pPr>
            <a:endParaRPr lang="en-US" sz="900" kern="0" dirty="0">
              <a:solidFill>
                <a:srgbClr val="000000"/>
              </a:solidFill>
              <a:latin typeface="Arial"/>
              <a:cs typeface="Arial"/>
              <a:sym typeface="Arial"/>
            </a:endParaRPr>
          </a:p>
          <a:p>
            <a:pPr>
              <a:buClr>
                <a:srgbClr val="000000"/>
              </a:buClr>
            </a:pPr>
            <a:r>
              <a:rPr lang="en-US" sz="2000" kern="0" dirty="0">
                <a:solidFill>
                  <a:srgbClr val="000000"/>
                </a:solidFill>
                <a:latin typeface="Arial"/>
                <a:cs typeface="Arial"/>
                <a:sym typeface="Arial"/>
              </a:rPr>
              <a:t>      </a:t>
            </a:r>
            <a:r>
              <a:rPr lang="en-US" sz="2000" kern="0" dirty="0">
                <a:solidFill>
                  <a:srgbClr val="990000"/>
                </a:solidFill>
                <a:latin typeface="Arial"/>
                <a:cs typeface="Arial"/>
                <a:sym typeface="Arial"/>
              </a:rPr>
              <a:t>S</a:t>
            </a:r>
            <a:r>
              <a:rPr lang="en-US" sz="2000" kern="0" dirty="0">
                <a:solidFill>
                  <a:srgbClr val="000000"/>
                </a:solidFill>
                <a:latin typeface="Arial"/>
                <a:cs typeface="Arial"/>
                <a:sym typeface="Arial"/>
              </a:rPr>
              <a:t> -- Situation</a:t>
            </a:r>
          </a:p>
          <a:p>
            <a:pPr>
              <a:buClr>
                <a:srgbClr val="000000"/>
              </a:buClr>
            </a:pPr>
            <a:r>
              <a:rPr lang="en-US" sz="2000" kern="0" dirty="0">
                <a:solidFill>
                  <a:srgbClr val="000000"/>
                </a:solidFill>
                <a:latin typeface="Arial"/>
                <a:cs typeface="Arial"/>
                <a:sym typeface="Arial"/>
              </a:rPr>
              <a:t>      </a:t>
            </a:r>
            <a:r>
              <a:rPr lang="en-US" sz="2000" kern="0" dirty="0">
                <a:solidFill>
                  <a:srgbClr val="990000"/>
                </a:solidFill>
                <a:latin typeface="Arial"/>
                <a:cs typeface="Arial"/>
                <a:sym typeface="Arial"/>
              </a:rPr>
              <a:t>T</a:t>
            </a:r>
            <a:r>
              <a:rPr lang="en-US" sz="2000" kern="0" dirty="0">
                <a:solidFill>
                  <a:srgbClr val="000000"/>
                </a:solidFill>
                <a:latin typeface="Arial"/>
                <a:cs typeface="Arial"/>
                <a:sym typeface="Arial"/>
              </a:rPr>
              <a:t> -- Task</a:t>
            </a:r>
          </a:p>
          <a:p>
            <a:pPr>
              <a:buClr>
                <a:srgbClr val="000000"/>
              </a:buClr>
            </a:pPr>
            <a:r>
              <a:rPr lang="en-US" sz="2000" kern="0" dirty="0">
                <a:solidFill>
                  <a:srgbClr val="000000"/>
                </a:solidFill>
                <a:latin typeface="Arial"/>
                <a:cs typeface="Arial"/>
                <a:sym typeface="Arial"/>
              </a:rPr>
              <a:t>      </a:t>
            </a:r>
            <a:r>
              <a:rPr lang="en-US" sz="2000" kern="0" dirty="0">
                <a:solidFill>
                  <a:srgbClr val="990000"/>
                </a:solidFill>
                <a:latin typeface="Arial"/>
                <a:cs typeface="Arial"/>
                <a:sym typeface="Arial"/>
              </a:rPr>
              <a:t>A</a:t>
            </a:r>
            <a:r>
              <a:rPr lang="en-US" sz="2000" kern="0" dirty="0">
                <a:solidFill>
                  <a:srgbClr val="000000"/>
                </a:solidFill>
                <a:latin typeface="Arial"/>
                <a:cs typeface="Arial"/>
                <a:sym typeface="Arial"/>
              </a:rPr>
              <a:t> -- Action </a:t>
            </a:r>
          </a:p>
          <a:p>
            <a:pPr>
              <a:buClr>
                <a:srgbClr val="000000"/>
              </a:buClr>
            </a:pPr>
            <a:r>
              <a:rPr lang="en-US" sz="2000" kern="0" dirty="0">
                <a:solidFill>
                  <a:srgbClr val="000000"/>
                </a:solidFill>
                <a:latin typeface="Arial"/>
                <a:cs typeface="Arial"/>
                <a:sym typeface="Arial"/>
              </a:rPr>
              <a:t>      </a:t>
            </a:r>
            <a:r>
              <a:rPr lang="en-US" sz="2000" kern="0" dirty="0">
                <a:solidFill>
                  <a:srgbClr val="990000"/>
                </a:solidFill>
                <a:latin typeface="Arial"/>
                <a:cs typeface="Arial"/>
                <a:sym typeface="Arial"/>
              </a:rPr>
              <a:t>R</a:t>
            </a:r>
            <a:r>
              <a:rPr lang="en-US" sz="2000" kern="0" dirty="0">
                <a:solidFill>
                  <a:srgbClr val="000000"/>
                </a:solidFill>
                <a:latin typeface="Arial"/>
                <a:cs typeface="Arial"/>
                <a:sym typeface="Arial"/>
              </a:rPr>
              <a:t> – Result</a:t>
            </a:r>
          </a:p>
          <a:p>
            <a:pPr>
              <a:buClr>
                <a:srgbClr val="000000"/>
              </a:buClr>
            </a:pPr>
            <a:endParaRPr lang="en-US" sz="1200" kern="0" dirty="0">
              <a:solidFill>
                <a:srgbClr val="000000"/>
              </a:solidFill>
              <a:latin typeface="Arial"/>
              <a:cs typeface="Arial"/>
              <a:sym typeface="Arial"/>
            </a:endParaRPr>
          </a:p>
        </p:txBody>
      </p:sp>
    </p:spTree>
    <p:extLst>
      <p:ext uri="{BB962C8B-B14F-4D97-AF65-F5344CB8AC3E}">
        <p14:creationId xmlns:p14="http://schemas.microsoft.com/office/powerpoint/2010/main" val="104507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D68258-8B38-4842-8265-201997C66402}"/>
              </a:ext>
            </a:extLst>
          </p:cNvPr>
          <p:cNvPicPr>
            <a:picLocks noChangeAspect="1"/>
          </p:cNvPicPr>
          <p:nvPr/>
        </p:nvPicPr>
        <p:blipFill>
          <a:blip r:embed="rId2"/>
          <a:stretch>
            <a:fillRect/>
          </a:stretch>
        </p:blipFill>
        <p:spPr>
          <a:xfrm>
            <a:off x="1132514" y="1933274"/>
            <a:ext cx="9412447" cy="3743326"/>
          </a:xfrm>
          <a:prstGeom prst="rect">
            <a:avLst/>
          </a:prstGeom>
        </p:spPr>
      </p:pic>
      <p:pic>
        <p:nvPicPr>
          <p:cNvPr id="4" name="Picture 3">
            <a:extLst>
              <a:ext uri="{FF2B5EF4-FFF2-40B4-BE49-F238E27FC236}">
                <a16:creationId xmlns:a16="http://schemas.microsoft.com/office/drawing/2014/main" id="{7DB4D185-6795-465A-AD8C-8C75DC06C78F}"/>
              </a:ext>
            </a:extLst>
          </p:cNvPr>
          <p:cNvPicPr>
            <a:picLocks noChangeAspect="1"/>
          </p:cNvPicPr>
          <p:nvPr/>
        </p:nvPicPr>
        <p:blipFill>
          <a:blip r:embed="rId3"/>
          <a:stretch>
            <a:fillRect/>
          </a:stretch>
        </p:blipFill>
        <p:spPr>
          <a:xfrm>
            <a:off x="4070522" y="76913"/>
            <a:ext cx="3081095" cy="1847248"/>
          </a:xfrm>
          <a:prstGeom prst="rect">
            <a:avLst/>
          </a:prstGeom>
        </p:spPr>
      </p:pic>
      <p:pic>
        <p:nvPicPr>
          <p:cNvPr id="6" name="Picture 5">
            <a:extLst>
              <a:ext uri="{FF2B5EF4-FFF2-40B4-BE49-F238E27FC236}">
                <a16:creationId xmlns:a16="http://schemas.microsoft.com/office/drawing/2014/main" id="{EAF804D6-78C1-43CC-921E-91617EF4CE15}"/>
              </a:ext>
            </a:extLst>
          </p:cNvPr>
          <p:cNvPicPr>
            <a:picLocks noChangeAspect="1"/>
          </p:cNvPicPr>
          <p:nvPr/>
        </p:nvPicPr>
        <p:blipFill>
          <a:blip r:embed="rId4"/>
          <a:stretch>
            <a:fillRect/>
          </a:stretch>
        </p:blipFill>
        <p:spPr>
          <a:xfrm>
            <a:off x="7548844" y="119920"/>
            <a:ext cx="3189063" cy="1795128"/>
          </a:xfrm>
          <a:prstGeom prst="rect">
            <a:avLst/>
          </a:prstGeom>
        </p:spPr>
      </p:pic>
      <p:pic>
        <p:nvPicPr>
          <p:cNvPr id="8" name="Picture 7">
            <a:extLst>
              <a:ext uri="{FF2B5EF4-FFF2-40B4-BE49-F238E27FC236}">
                <a16:creationId xmlns:a16="http://schemas.microsoft.com/office/drawing/2014/main" id="{20A86670-9E2E-4455-957F-E7C31E0F9F0F}"/>
              </a:ext>
            </a:extLst>
          </p:cNvPr>
          <p:cNvPicPr>
            <a:picLocks noChangeAspect="1"/>
          </p:cNvPicPr>
          <p:nvPr/>
        </p:nvPicPr>
        <p:blipFill>
          <a:blip r:embed="rId5"/>
          <a:stretch>
            <a:fillRect/>
          </a:stretch>
        </p:blipFill>
        <p:spPr>
          <a:xfrm>
            <a:off x="822121" y="122435"/>
            <a:ext cx="2851173" cy="1792613"/>
          </a:xfrm>
          <a:prstGeom prst="rect">
            <a:avLst/>
          </a:prstGeom>
        </p:spPr>
      </p:pic>
    </p:spTree>
    <p:extLst>
      <p:ext uri="{BB962C8B-B14F-4D97-AF65-F5344CB8AC3E}">
        <p14:creationId xmlns:p14="http://schemas.microsoft.com/office/powerpoint/2010/main" val="125907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ECBA5-1A75-455A-8053-6360A94483B3}"/>
              </a:ext>
            </a:extLst>
          </p:cNvPr>
          <p:cNvSpPr txBox="1"/>
          <p:nvPr/>
        </p:nvSpPr>
        <p:spPr>
          <a:xfrm>
            <a:off x="257088" y="199415"/>
            <a:ext cx="6629400" cy="461665"/>
          </a:xfrm>
          <a:prstGeom prst="rect">
            <a:avLst/>
          </a:prstGeom>
          <a:noFill/>
        </p:spPr>
        <p:txBody>
          <a:bodyPr wrap="square" rtlCol="0">
            <a:spAutoFit/>
          </a:bodyPr>
          <a:lstStyle/>
          <a:p>
            <a:pPr>
              <a:buClr>
                <a:srgbClr val="000000"/>
              </a:buClr>
            </a:pPr>
            <a:r>
              <a:rPr lang="en-US" sz="2400" b="1" kern="0" dirty="0">
                <a:solidFill>
                  <a:srgbClr val="990000"/>
                </a:solidFill>
                <a:latin typeface="Arial"/>
                <a:cs typeface="Arial"/>
                <a:sym typeface="Arial"/>
              </a:rPr>
              <a:t>The 12 Core Competencies</a:t>
            </a:r>
          </a:p>
        </p:txBody>
      </p:sp>
      <p:graphicFrame>
        <p:nvGraphicFramePr>
          <p:cNvPr id="8" name="Table 8">
            <a:extLst>
              <a:ext uri="{FF2B5EF4-FFF2-40B4-BE49-F238E27FC236}">
                <a16:creationId xmlns:a16="http://schemas.microsoft.com/office/drawing/2014/main" id="{E7B9FCD1-19EC-454E-8825-DE03A0D7D74B}"/>
              </a:ext>
            </a:extLst>
          </p:cNvPr>
          <p:cNvGraphicFramePr>
            <a:graphicFrameLocks noGrp="1"/>
          </p:cNvGraphicFramePr>
          <p:nvPr/>
        </p:nvGraphicFramePr>
        <p:xfrm>
          <a:off x="1009563" y="897622"/>
          <a:ext cx="5876925" cy="3889171"/>
        </p:xfrm>
        <a:graphic>
          <a:graphicData uri="http://schemas.openxmlformats.org/drawingml/2006/table">
            <a:tbl>
              <a:tblPr firstRow="1" bandRow="1">
                <a:tableStyleId>{D7AC3CCA-C797-4891-BE02-D94E43425B78}</a:tableStyleId>
              </a:tblPr>
              <a:tblGrid>
                <a:gridCol w="2782261">
                  <a:extLst>
                    <a:ext uri="{9D8B030D-6E8A-4147-A177-3AD203B41FA5}">
                      <a16:colId xmlns:a16="http://schemas.microsoft.com/office/drawing/2014/main" val="1044821835"/>
                    </a:ext>
                  </a:extLst>
                </a:gridCol>
                <a:gridCol w="3094664">
                  <a:extLst>
                    <a:ext uri="{9D8B030D-6E8A-4147-A177-3AD203B41FA5}">
                      <a16:colId xmlns:a16="http://schemas.microsoft.com/office/drawing/2014/main" val="871934212"/>
                    </a:ext>
                  </a:extLst>
                </a:gridCol>
              </a:tblGrid>
              <a:tr h="650671">
                <a:tc>
                  <a:txBody>
                    <a:bodyPr/>
                    <a:lstStyle/>
                    <a:p>
                      <a:pPr algn="l">
                        <a:lnSpc>
                          <a:spcPct val="200000"/>
                        </a:lnSpc>
                        <a:spcBef>
                          <a:spcPts val="300"/>
                        </a:spcBef>
                      </a:pPr>
                      <a:r>
                        <a:rPr lang="en-US" sz="2000" b="0" dirty="0">
                          <a:solidFill>
                            <a:srgbClr val="000000"/>
                          </a:solidFill>
                        </a:rPr>
                        <a:t>1.  Teamwork</a:t>
                      </a:r>
                    </a:p>
                  </a:txBody>
                  <a:tcPr/>
                </a:tc>
                <a:tc>
                  <a:txBody>
                    <a:bodyPr/>
                    <a:lstStyle/>
                    <a:p>
                      <a:pPr algn="l">
                        <a:lnSpc>
                          <a:spcPct val="200000"/>
                        </a:lnSpc>
                        <a:spcBef>
                          <a:spcPts val="300"/>
                        </a:spcBef>
                      </a:pPr>
                      <a:r>
                        <a:rPr lang="en-US" sz="2000" b="0" dirty="0">
                          <a:solidFill>
                            <a:srgbClr val="000000"/>
                          </a:solidFill>
                        </a:rPr>
                        <a:t> 7.  Decision Making</a:t>
                      </a:r>
                    </a:p>
                  </a:txBody>
                  <a:tcPr/>
                </a:tc>
                <a:extLst>
                  <a:ext uri="{0D108BD9-81ED-4DB2-BD59-A6C34878D82A}">
                    <a16:rowId xmlns:a16="http://schemas.microsoft.com/office/drawing/2014/main" val="2286901724"/>
                  </a:ext>
                </a:extLst>
              </a:tr>
              <a:tr h="647700">
                <a:tc>
                  <a:txBody>
                    <a:bodyPr/>
                    <a:lstStyle/>
                    <a:p>
                      <a:pPr algn="l">
                        <a:lnSpc>
                          <a:spcPct val="200000"/>
                        </a:lnSpc>
                        <a:spcBef>
                          <a:spcPts val="300"/>
                        </a:spcBef>
                      </a:pPr>
                      <a:r>
                        <a:rPr lang="en-US" sz="2000" dirty="0">
                          <a:solidFill>
                            <a:srgbClr val="000000"/>
                          </a:solidFill>
                        </a:rPr>
                        <a:t>2.  Communication</a:t>
                      </a:r>
                    </a:p>
                  </a:txBody>
                  <a:tcPr/>
                </a:tc>
                <a:tc>
                  <a:txBody>
                    <a:bodyPr/>
                    <a:lstStyle/>
                    <a:p>
                      <a:pPr algn="l">
                        <a:lnSpc>
                          <a:spcPct val="200000"/>
                        </a:lnSpc>
                        <a:spcBef>
                          <a:spcPts val="300"/>
                        </a:spcBef>
                      </a:pPr>
                      <a:r>
                        <a:rPr lang="en-US" sz="2000" b="0" dirty="0">
                          <a:solidFill>
                            <a:srgbClr val="000000"/>
                          </a:solidFill>
                        </a:rPr>
                        <a:t> 8.  Initiative </a:t>
                      </a:r>
                    </a:p>
                  </a:txBody>
                  <a:tcPr/>
                </a:tc>
                <a:extLst>
                  <a:ext uri="{0D108BD9-81ED-4DB2-BD59-A6C34878D82A}">
                    <a16:rowId xmlns:a16="http://schemas.microsoft.com/office/drawing/2014/main" val="1162651880"/>
                  </a:ext>
                </a:extLst>
              </a:tr>
              <a:tr h="647700">
                <a:tc>
                  <a:txBody>
                    <a:bodyPr/>
                    <a:lstStyle/>
                    <a:p>
                      <a:pPr algn="l">
                        <a:lnSpc>
                          <a:spcPct val="200000"/>
                        </a:lnSpc>
                        <a:spcBef>
                          <a:spcPts val="300"/>
                        </a:spcBef>
                      </a:pPr>
                      <a:r>
                        <a:rPr lang="en-US" sz="2000" dirty="0">
                          <a:solidFill>
                            <a:srgbClr val="000000"/>
                          </a:solidFill>
                        </a:rPr>
                        <a:t>3. Adaptability</a:t>
                      </a:r>
                    </a:p>
                  </a:txBody>
                  <a:tcPr/>
                </a:tc>
                <a:tc>
                  <a:txBody>
                    <a:bodyPr/>
                    <a:lstStyle/>
                    <a:p>
                      <a:pPr algn="l">
                        <a:lnSpc>
                          <a:spcPct val="200000"/>
                        </a:lnSpc>
                        <a:spcBef>
                          <a:spcPts val="300"/>
                        </a:spcBef>
                      </a:pPr>
                      <a:r>
                        <a:rPr lang="en-US" sz="2000" b="0" dirty="0">
                          <a:solidFill>
                            <a:srgbClr val="000000"/>
                          </a:solidFill>
                        </a:rPr>
                        <a:t> 9. Work Standards</a:t>
                      </a:r>
                    </a:p>
                  </a:txBody>
                  <a:tcPr/>
                </a:tc>
                <a:extLst>
                  <a:ext uri="{0D108BD9-81ED-4DB2-BD59-A6C34878D82A}">
                    <a16:rowId xmlns:a16="http://schemas.microsoft.com/office/drawing/2014/main" val="2926149087"/>
                  </a:ext>
                </a:extLst>
              </a:tr>
              <a:tr h="647700">
                <a:tc>
                  <a:txBody>
                    <a:bodyPr/>
                    <a:lstStyle/>
                    <a:p>
                      <a:pPr algn="l">
                        <a:lnSpc>
                          <a:spcPct val="200000"/>
                        </a:lnSpc>
                        <a:spcBef>
                          <a:spcPts val="300"/>
                        </a:spcBef>
                      </a:pPr>
                      <a:r>
                        <a:rPr lang="en-US" sz="2000" dirty="0">
                          <a:solidFill>
                            <a:srgbClr val="000000"/>
                          </a:solidFill>
                        </a:rPr>
                        <a:t>4. Reliability</a:t>
                      </a:r>
                    </a:p>
                  </a:txBody>
                  <a:tcPr/>
                </a:tc>
                <a:tc>
                  <a:txBody>
                    <a:bodyPr/>
                    <a:lstStyle/>
                    <a:p>
                      <a:pPr algn="l">
                        <a:lnSpc>
                          <a:spcPct val="200000"/>
                        </a:lnSpc>
                        <a:spcBef>
                          <a:spcPts val="300"/>
                        </a:spcBef>
                      </a:pPr>
                      <a:r>
                        <a:rPr lang="en-US" sz="2000" b="0" dirty="0">
                          <a:solidFill>
                            <a:srgbClr val="000000"/>
                          </a:solidFill>
                        </a:rPr>
                        <a:t> 10.  Problem Solving</a:t>
                      </a:r>
                    </a:p>
                  </a:txBody>
                  <a:tcPr/>
                </a:tc>
                <a:extLst>
                  <a:ext uri="{0D108BD9-81ED-4DB2-BD59-A6C34878D82A}">
                    <a16:rowId xmlns:a16="http://schemas.microsoft.com/office/drawing/2014/main" val="1034762539"/>
                  </a:ext>
                </a:extLst>
              </a:tr>
              <a:tr h="647700">
                <a:tc>
                  <a:txBody>
                    <a:bodyPr/>
                    <a:lstStyle/>
                    <a:p>
                      <a:pPr algn="l">
                        <a:lnSpc>
                          <a:spcPct val="200000"/>
                        </a:lnSpc>
                        <a:spcBef>
                          <a:spcPts val="300"/>
                        </a:spcBef>
                      </a:pPr>
                      <a:r>
                        <a:rPr lang="en-US" sz="2000" dirty="0">
                          <a:solidFill>
                            <a:srgbClr val="000000"/>
                          </a:solidFill>
                        </a:rPr>
                        <a:t>5. Motivation</a:t>
                      </a:r>
                    </a:p>
                  </a:txBody>
                  <a:tcPr/>
                </a:tc>
                <a:tc>
                  <a:txBody>
                    <a:bodyPr/>
                    <a:lstStyle/>
                    <a:p>
                      <a:pPr algn="l">
                        <a:lnSpc>
                          <a:spcPct val="200000"/>
                        </a:lnSpc>
                        <a:spcBef>
                          <a:spcPts val="300"/>
                        </a:spcBef>
                      </a:pPr>
                      <a:r>
                        <a:rPr lang="en-US" sz="2000" b="0" dirty="0">
                          <a:solidFill>
                            <a:srgbClr val="000000"/>
                          </a:solidFill>
                        </a:rPr>
                        <a:t> 11.  Stress Tolerance</a:t>
                      </a:r>
                    </a:p>
                  </a:txBody>
                  <a:tcPr/>
                </a:tc>
                <a:extLst>
                  <a:ext uri="{0D108BD9-81ED-4DB2-BD59-A6C34878D82A}">
                    <a16:rowId xmlns:a16="http://schemas.microsoft.com/office/drawing/2014/main" val="3243406521"/>
                  </a:ext>
                </a:extLst>
              </a:tr>
              <a:tr h="647700">
                <a:tc>
                  <a:txBody>
                    <a:bodyPr/>
                    <a:lstStyle/>
                    <a:p>
                      <a:pPr algn="l">
                        <a:lnSpc>
                          <a:spcPct val="200000"/>
                        </a:lnSpc>
                        <a:spcBef>
                          <a:spcPts val="300"/>
                        </a:spcBef>
                      </a:pPr>
                      <a:r>
                        <a:rPr lang="en-US" sz="2000" dirty="0">
                          <a:solidFill>
                            <a:srgbClr val="000000"/>
                          </a:solidFill>
                        </a:rPr>
                        <a:t>6.  Integrity</a:t>
                      </a:r>
                    </a:p>
                  </a:txBody>
                  <a:tcPr/>
                </a:tc>
                <a:tc>
                  <a:txBody>
                    <a:bodyPr/>
                    <a:lstStyle/>
                    <a:p>
                      <a:pPr algn="l">
                        <a:lnSpc>
                          <a:spcPct val="200000"/>
                        </a:lnSpc>
                        <a:spcBef>
                          <a:spcPts val="300"/>
                        </a:spcBef>
                      </a:pPr>
                      <a:r>
                        <a:rPr lang="en-US" sz="2000" b="0" dirty="0">
                          <a:solidFill>
                            <a:srgbClr val="000000"/>
                          </a:solidFill>
                        </a:rPr>
                        <a:t> 12.  Organizing</a:t>
                      </a:r>
                    </a:p>
                  </a:txBody>
                  <a:tcPr/>
                </a:tc>
                <a:extLst>
                  <a:ext uri="{0D108BD9-81ED-4DB2-BD59-A6C34878D82A}">
                    <a16:rowId xmlns:a16="http://schemas.microsoft.com/office/drawing/2014/main" val="566071545"/>
                  </a:ext>
                </a:extLst>
              </a:tr>
            </a:tbl>
          </a:graphicData>
        </a:graphic>
      </p:graphicFrame>
      <p:pic>
        <p:nvPicPr>
          <p:cNvPr id="12" name="Picture 11">
            <a:extLst>
              <a:ext uri="{FF2B5EF4-FFF2-40B4-BE49-F238E27FC236}">
                <a16:creationId xmlns:a16="http://schemas.microsoft.com/office/drawing/2014/main" id="{880CFDCD-14A7-48AA-A2CB-1B08F6D148B3}"/>
              </a:ext>
            </a:extLst>
          </p:cNvPr>
          <p:cNvPicPr>
            <a:picLocks noChangeAspect="1"/>
          </p:cNvPicPr>
          <p:nvPr/>
        </p:nvPicPr>
        <p:blipFill>
          <a:blip r:embed="rId3"/>
          <a:stretch>
            <a:fillRect/>
          </a:stretch>
        </p:blipFill>
        <p:spPr>
          <a:xfrm>
            <a:off x="7263425" y="4257675"/>
            <a:ext cx="3977823" cy="1421409"/>
          </a:xfrm>
          <a:prstGeom prst="rect">
            <a:avLst/>
          </a:prstGeom>
        </p:spPr>
      </p:pic>
      <p:pic>
        <p:nvPicPr>
          <p:cNvPr id="13" name="Picture 12">
            <a:extLst>
              <a:ext uri="{FF2B5EF4-FFF2-40B4-BE49-F238E27FC236}">
                <a16:creationId xmlns:a16="http://schemas.microsoft.com/office/drawing/2014/main" id="{E2BCD7FA-4C2B-47AF-BA84-5FA4DD2D0A2A}"/>
              </a:ext>
            </a:extLst>
          </p:cNvPr>
          <p:cNvPicPr>
            <a:picLocks noChangeAspect="1"/>
          </p:cNvPicPr>
          <p:nvPr/>
        </p:nvPicPr>
        <p:blipFill>
          <a:blip r:embed="rId4"/>
          <a:stretch>
            <a:fillRect/>
          </a:stretch>
        </p:blipFill>
        <p:spPr>
          <a:xfrm>
            <a:off x="7646073" y="204924"/>
            <a:ext cx="2927299" cy="1947984"/>
          </a:xfrm>
          <a:prstGeom prst="rect">
            <a:avLst/>
          </a:prstGeom>
        </p:spPr>
      </p:pic>
      <p:pic>
        <p:nvPicPr>
          <p:cNvPr id="4" name="Picture 3">
            <a:extLst>
              <a:ext uri="{FF2B5EF4-FFF2-40B4-BE49-F238E27FC236}">
                <a16:creationId xmlns:a16="http://schemas.microsoft.com/office/drawing/2014/main" id="{4684260A-CE1D-4826-96DD-7480505BBE6E}"/>
              </a:ext>
            </a:extLst>
          </p:cNvPr>
          <p:cNvPicPr>
            <a:picLocks noChangeAspect="1"/>
          </p:cNvPicPr>
          <p:nvPr/>
        </p:nvPicPr>
        <p:blipFill>
          <a:blip r:embed="rId5"/>
          <a:stretch>
            <a:fillRect/>
          </a:stretch>
        </p:blipFill>
        <p:spPr>
          <a:xfrm>
            <a:off x="7517453" y="2335365"/>
            <a:ext cx="3329512" cy="1734344"/>
          </a:xfrm>
          <a:prstGeom prst="rect">
            <a:avLst/>
          </a:prstGeom>
        </p:spPr>
      </p:pic>
    </p:spTree>
    <p:extLst>
      <p:ext uri="{BB962C8B-B14F-4D97-AF65-F5344CB8AC3E}">
        <p14:creationId xmlns:p14="http://schemas.microsoft.com/office/powerpoint/2010/main" val="397889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 result for interview tips">
            <a:extLst>
              <a:ext uri="{FF2B5EF4-FFF2-40B4-BE49-F238E27FC236}">
                <a16:creationId xmlns:a16="http://schemas.microsoft.com/office/drawing/2014/main" id="{CCF229F0-B5E7-440E-A332-1919832DB7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1120" y="-8096"/>
            <a:ext cx="6895750" cy="5787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3">
            <a:extLst>
              <a:ext uri="{FF2B5EF4-FFF2-40B4-BE49-F238E27FC236}">
                <a16:creationId xmlns:a16="http://schemas.microsoft.com/office/drawing/2014/main" id="{87DFBFB7-B830-4BC1-93AC-51B411A5513D}"/>
              </a:ext>
            </a:extLst>
          </p:cNvPr>
          <p:cNvSpPr txBox="1">
            <a:spLocks noChangeArrowheads="1"/>
          </p:cNvSpPr>
          <p:nvPr/>
        </p:nvSpPr>
        <p:spPr bwMode="auto">
          <a:xfrm>
            <a:off x="9036712" y="1462088"/>
            <a:ext cx="21285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990000"/>
                </a:solidFill>
                <a:effectLst/>
                <a:uLnTx/>
                <a:uFillTx/>
                <a:latin typeface="Arial" panose="020B0604020202020204" pitchFamily="34" charset="0"/>
                <a:ea typeface="MS PGothic" panose="020B0600070205080204" pitchFamily="34" charset="-128"/>
                <a:cs typeface="+mn-cs"/>
              </a:rPr>
              <a:t>Common Interview Mistakes That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990000"/>
                </a:solidFill>
                <a:effectLst/>
                <a:uLnTx/>
                <a:uFillTx/>
                <a:latin typeface="Arial" panose="020B0604020202020204" pitchFamily="34" charset="0"/>
                <a:ea typeface="MS PGothic" panose="020B0600070205080204" pitchFamily="34" charset="-128"/>
                <a:cs typeface="+mn-cs"/>
              </a:rPr>
              <a:t>Impact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990000"/>
                </a:solidFill>
                <a:effectLst/>
                <a:uLnTx/>
                <a:uFillTx/>
                <a:latin typeface="Arial" panose="020B0604020202020204" pitchFamily="34" charset="0"/>
                <a:ea typeface="MS PGothic" panose="020B0600070205080204" pitchFamily="34" charset="-128"/>
                <a:cs typeface="+mn-cs"/>
              </a:rPr>
              <a:t>Your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990000"/>
                </a:solidFill>
                <a:effectLst/>
                <a:uLnTx/>
                <a:uFillTx/>
                <a:latin typeface="Arial" panose="020B0604020202020204" pitchFamily="34" charset="0"/>
                <a:ea typeface="MS PGothic" panose="020B0600070205080204" pitchFamily="34" charset="-128"/>
                <a:cs typeface="+mn-cs"/>
              </a:rPr>
              <a:t>Overall Impressions</a:t>
            </a:r>
          </a:p>
        </p:txBody>
      </p:sp>
      <p:sp>
        <p:nvSpPr>
          <p:cNvPr id="5" name="Right Arrow 4">
            <a:extLst>
              <a:ext uri="{FF2B5EF4-FFF2-40B4-BE49-F238E27FC236}">
                <a16:creationId xmlns:a16="http://schemas.microsoft.com/office/drawing/2014/main" id="{2CA3AB84-9845-498F-9FB0-A557C7E4A3E0}"/>
              </a:ext>
            </a:extLst>
          </p:cNvPr>
          <p:cNvSpPr/>
          <p:nvPr/>
        </p:nvSpPr>
        <p:spPr>
          <a:xfrm rot="10800000">
            <a:off x="7706607" y="2763287"/>
            <a:ext cx="1014412" cy="363537"/>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3493" name="Picture 5">
            <a:extLst>
              <a:ext uri="{FF2B5EF4-FFF2-40B4-BE49-F238E27FC236}">
                <a16:creationId xmlns:a16="http://schemas.microsoft.com/office/drawing/2014/main" id="{DCEA4204-29BB-4411-80D9-30AA92DFFE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1567" y="1599406"/>
            <a:ext cx="10890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a:extLst>
              <a:ext uri="{FF2B5EF4-FFF2-40B4-BE49-F238E27FC236}">
                <a16:creationId xmlns:a16="http://schemas.microsoft.com/office/drawing/2014/main" id="{BC96B9CC-BF9B-4C8F-89BC-4F241DA239B2}"/>
              </a:ext>
            </a:extLst>
          </p:cNvPr>
          <p:cNvSpPr/>
          <p:nvPr/>
        </p:nvSpPr>
        <p:spPr>
          <a:xfrm rot="10800000">
            <a:off x="7706607" y="3948783"/>
            <a:ext cx="1014412" cy="363537"/>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3149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p:nvPr/>
        </p:nvSpPr>
        <p:spPr>
          <a:xfrm>
            <a:off x="833976" y="889232"/>
            <a:ext cx="7043286" cy="3884103"/>
          </a:xfrm>
          <a:prstGeom prst="rect">
            <a:avLst/>
          </a:prstGeom>
          <a:solidFill>
            <a:srgbClr val="D9D9D9">
              <a:alpha val="79607"/>
            </a:srgbClr>
          </a:soli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342900" indent="-342900">
              <a:buClr>
                <a:srgbClr val="000000"/>
              </a:buClr>
              <a:buSzPts val="2000"/>
              <a:buFont typeface="Arial"/>
              <a:buChar char="•"/>
            </a:pPr>
            <a:r>
              <a:rPr lang="en-US" sz="2000" kern="0" dirty="0">
                <a:solidFill>
                  <a:srgbClr val="000000"/>
                </a:solidFill>
                <a:latin typeface="Arial"/>
                <a:cs typeface="Arial"/>
                <a:sym typeface="Arial"/>
              </a:rPr>
              <a:t>Specifics about the job &amp; additional responsibilities</a:t>
            </a:r>
          </a:p>
          <a:p>
            <a:pPr marL="800100" lvl="1" indent="-342900">
              <a:buClr>
                <a:srgbClr val="000000"/>
              </a:buClr>
              <a:buSzPct val="90000"/>
              <a:buFont typeface="Courier New" panose="02070309020205020404" pitchFamily="49" charset="0"/>
              <a:buChar char="o"/>
            </a:pPr>
            <a:r>
              <a:rPr lang="en-US" sz="2000" kern="0" dirty="0">
                <a:solidFill>
                  <a:srgbClr val="000000"/>
                </a:solidFill>
                <a:latin typeface="Arial"/>
                <a:cs typeface="Arial"/>
                <a:sym typeface="Arial"/>
              </a:rPr>
              <a:t>Typical day-to-day work and interactions</a:t>
            </a:r>
          </a:p>
          <a:p>
            <a:pPr marL="342900" indent="-342900">
              <a:buClr>
                <a:srgbClr val="000000"/>
              </a:buClr>
              <a:buSzPts val="2000"/>
              <a:buFont typeface="Arial"/>
              <a:buChar char="•"/>
            </a:pPr>
            <a:endParaRPr lang="en-US" sz="300" kern="0" dirty="0">
              <a:solidFill>
                <a:srgbClr val="000000"/>
              </a:solidFill>
              <a:latin typeface="Arial"/>
              <a:cs typeface="Arial"/>
              <a:sym typeface="Arial"/>
            </a:endParaRPr>
          </a:p>
          <a:p>
            <a:pPr marL="342900" indent="-342900">
              <a:spcBef>
                <a:spcPts val="400"/>
              </a:spcBef>
              <a:buClr>
                <a:srgbClr val="000000"/>
              </a:buClr>
              <a:buSzPts val="2000"/>
              <a:buFont typeface="Arial"/>
              <a:buChar char="•"/>
            </a:pPr>
            <a:r>
              <a:rPr lang="en-US" sz="2000" kern="0" dirty="0">
                <a:solidFill>
                  <a:srgbClr val="000000"/>
                </a:solidFill>
                <a:latin typeface="Arial"/>
                <a:cs typeface="Arial"/>
                <a:sym typeface="Arial"/>
              </a:rPr>
              <a:t>Employer desired milestones for the new hire</a:t>
            </a:r>
          </a:p>
          <a:p>
            <a:pPr marL="800100" lvl="1" indent="-342900">
              <a:spcBef>
                <a:spcPts val="400"/>
              </a:spcBef>
              <a:buClr>
                <a:srgbClr val="000000"/>
              </a:buClr>
              <a:buSzPct val="90000"/>
              <a:buFont typeface="Courier New" panose="02070309020205020404" pitchFamily="49" charset="0"/>
              <a:buChar char="o"/>
            </a:pPr>
            <a:r>
              <a:rPr lang="en-US" sz="2000" kern="0" dirty="0">
                <a:solidFill>
                  <a:srgbClr val="000000"/>
                </a:solidFill>
                <a:latin typeface="Arial"/>
                <a:cs typeface="Arial"/>
                <a:sym typeface="Arial"/>
              </a:rPr>
              <a:t>First-priority upon starting in position</a:t>
            </a:r>
          </a:p>
          <a:p>
            <a:pPr marL="342900" indent="-342900">
              <a:spcBef>
                <a:spcPts val="400"/>
              </a:spcBef>
              <a:buClr>
                <a:srgbClr val="000000"/>
              </a:buClr>
              <a:buSzPct val="90000"/>
              <a:buFont typeface="Courier New" panose="02070309020205020404" pitchFamily="49" charset="0"/>
              <a:buChar char="o"/>
            </a:pPr>
            <a:endParaRPr sz="300" kern="0" dirty="0">
              <a:solidFill>
                <a:srgbClr val="000000"/>
              </a:solidFill>
              <a:latin typeface="Arial"/>
              <a:cs typeface="Arial"/>
              <a:sym typeface="Arial"/>
            </a:endParaRPr>
          </a:p>
          <a:p>
            <a:pPr marL="342900" indent="-342900">
              <a:spcBef>
                <a:spcPts val="400"/>
              </a:spcBef>
              <a:buClr>
                <a:srgbClr val="000000"/>
              </a:buClr>
              <a:buSzPct val="90000"/>
              <a:buFont typeface="Arial" panose="020B0604020202020204" pitchFamily="34" charset="0"/>
              <a:buChar char="•"/>
            </a:pPr>
            <a:r>
              <a:rPr lang="en-US" sz="2000" kern="0" dirty="0">
                <a:solidFill>
                  <a:srgbClr val="000000"/>
                </a:solidFill>
                <a:latin typeface="Arial"/>
                <a:cs typeface="Arial"/>
                <a:sym typeface="Arial"/>
              </a:rPr>
              <a:t>If all else fails, go with semi-personal questions – </a:t>
            </a:r>
          </a:p>
          <a:p>
            <a:pPr marL="800100" lvl="1" indent="-342900">
              <a:spcBef>
                <a:spcPts val="400"/>
              </a:spcBef>
              <a:buClr>
                <a:srgbClr val="000000"/>
              </a:buClr>
              <a:buSzPct val="90000"/>
              <a:buFont typeface="Courier New" panose="02070309020205020404" pitchFamily="49" charset="0"/>
              <a:buChar char="o"/>
            </a:pPr>
            <a:r>
              <a:rPr lang="en-US" sz="2000" kern="0" dirty="0">
                <a:solidFill>
                  <a:srgbClr val="000000"/>
                </a:solidFill>
                <a:latin typeface="Arial"/>
                <a:cs typeface="Arial"/>
                <a:sym typeface="Arial"/>
              </a:rPr>
              <a:t>Hiring manager’s background in organization</a:t>
            </a:r>
          </a:p>
          <a:p>
            <a:pPr marL="800100" lvl="1" indent="-342900">
              <a:spcBef>
                <a:spcPts val="400"/>
              </a:spcBef>
              <a:buClr>
                <a:srgbClr val="000000"/>
              </a:buClr>
              <a:buSzPct val="90000"/>
              <a:buFont typeface="Courier New" panose="02070309020205020404" pitchFamily="49" charset="0"/>
              <a:buChar char="o"/>
            </a:pPr>
            <a:r>
              <a:rPr lang="en-US" sz="2000" kern="0" dirty="0">
                <a:solidFill>
                  <a:srgbClr val="000000"/>
                </a:solidFill>
                <a:latin typeface="Arial"/>
                <a:cs typeface="Arial"/>
                <a:sym typeface="Arial"/>
              </a:rPr>
              <a:t>What they enjoy most or look forward to regarding job</a:t>
            </a:r>
          </a:p>
          <a:p>
            <a:pPr marL="342900" indent="-342900">
              <a:spcBef>
                <a:spcPts val="400"/>
              </a:spcBef>
              <a:buClr>
                <a:srgbClr val="000000"/>
              </a:buClr>
              <a:buSzPts val="2000"/>
              <a:buFont typeface="Arial"/>
              <a:buChar char="•"/>
            </a:pPr>
            <a:endParaRPr sz="300" kern="0" dirty="0">
              <a:solidFill>
                <a:srgbClr val="000000"/>
              </a:solidFill>
              <a:latin typeface="Arial"/>
              <a:cs typeface="Arial"/>
              <a:sym typeface="Arial"/>
            </a:endParaRPr>
          </a:p>
          <a:p>
            <a:pPr marL="342900" indent="-342900">
              <a:spcBef>
                <a:spcPts val="400"/>
              </a:spcBef>
              <a:buClr>
                <a:srgbClr val="000000"/>
              </a:buClr>
              <a:buSzPts val="2000"/>
              <a:buFont typeface="Arial"/>
              <a:buChar char="•"/>
            </a:pPr>
            <a:r>
              <a:rPr lang="en-US" sz="2000" kern="0" dirty="0">
                <a:solidFill>
                  <a:srgbClr val="000000"/>
                </a:solidFill>
                <a:latin typeface="Arial"/>
                <a:cs typeface="Arial"/>
                <a:sym typeface="Arial"/>
              </a:rPr>
              <a:t>Next steps &amp; hiring timeframe</a:t>
            </a:r>
          </a:p>
          <a:p>
            <a:pPr marL="342900" indent="-342900">
              <a:spcBef>
                <a:spcPts val="400"/>
              </a:spcBef>
              <a:buClr>
                <a:srgbClr val="000000"/>
              </a:buClr>
              <a:buSzPts val="2000"/>
              <a:buFont typeface="Arial"/>
              <a:buChar char="•"/>
            </a:pPr>
            <a:endParaRPr sz="300" kern="0" dirty="0">
              <a:solidFill>
                <a:srgbClr val="000000"/>
              </a:solidFill>
              <a:latin typeface="Arial"/>
              <a:cs typeface="Arial"/>
              <a:sym typeface="Arial"/>
            </a:endParaRPr>
          </a:p>
          <a:p>
            <a:pPr marL="342900" indent="-342900">
              <a:spcBef>
                <a:spcPts val="400"/>
              </a:spcBef>
              <a:buClr>
                <a:srgbClr val="000000"/>
              </a:buClr>
              <a:buSzPts val="2000"/>
              <a:buFont typeface="Arial"/>
              <a:buChar char="•"/>
            </a:pPr>
            <a:r>
              <a:rPr lang="en-US" sz="2000" kern="0" dirty="0">
                <a:solidFill>
                  <a:srgbClr val="000000"/>
                </a:solidFill>
                <a:latin typeface="Arial"/>
                <a:cs typeface="Arial"/>
                <a:sym typeface="Arial"/>
              </a:rPr>
              <a:t>Get interviewer's business card or contact information </a:t>
            </a:r>
            <a:endParaRPr kern="0" dirty="0">
              <a:solidFill>
                <a:srgbClr val="990000"/>
              </a:solidFill>
              <a:latin typeface="Arial"/>
              <a:cs typeface="Arial"/>
              <a:sym typeface="Arial"/>
            </a:endParaRPr>
          </a:p>
        </p:txBody>
      </p:sp>
      <p:sp>
        <p:nvSpPr>
          <p:cNvPr id="130" name="Google Shape;130;p17"/>
          <p:cNvSpPr txBox="1"/>
          <p:nvPr/>
        </p:nvSpPr>
        <p:spPr>
          <a:xfrm>
            <a:off x="318897" y="167713"/>
            <a:ext cx="8641582" cy="552134"/>
          </a:xfrm>
          <a:prstGeom prst="rect">
            <a:avLst/>
          </a:prstGeom>
          <a:noFill/>
          <a:ln>
            <a:noFill/>
          </a:ln>
        </p:spPr>
        <p:txBody>
          <a:bodyPr spcFirstLastPara="1" wrap="square" lIns="91425" tIns="45700" rIns="91425" bIns="45700" anchor="ctr" anchorCtr="0">
            <a:noAutofit/>
          </a:bodyPr>
          <a:lstStyle/>
          <a:p>
            <a:pPr>
              <a:lnSpc>
                <a:spcPct val="80000"/>
              </a:lnSpc>
              <a:buClr>
                <a:srgbClr val="990000"/>
              </a:buClr>
              <a:buSzPts val="2300"/>
            </a:pPr>
            <a:r>
              <a:rPr lang="en-US" sz="2800" b="1" kern="0" dirty="0">
                <a:solidFill>
                  <a:srgbClr val="990000"/>
                </a:solidFill>
                <a:latin typeface="Arial"/>
                <a:cs typeface="Arial"/>
                <a:sym typeface="Arial"/>
              </a:rPr>
              <a:t>Questions for the Interviewer</a:t>
            </a:r>
            <a:endParaRPr sz="2800" b="1" kern="0" dirty="0">
              <a:solidFill>
                <a:srgbClr val="990000"/>
              </a:solidFill>
              <a:latin typeface="Arial"/>
              <a:cs typeface="Arial"/>
              <a:sym typeface="Arial"/>
            </a:endParaRPr>
          </a:p>
        </p:txBody>
      </p:sp>
      <p:pic>
        <p:nvPicPr>
          <p:cNvPr id="2" name="Picture 1">
            <a:extLst>
              <a:ext uri="{FF2B5EF4-FFF2-40B4-BE49-F238E27FC236}">
                <a16:creationId xmlns:a16="http://schemas.microsoft.com/office/drawing/2014/main" id="{1BA4C64A-0D31-4A0B-A94C-F4EEE927A2B4}"/>
              </a:ext>
            </a:extLst>
          </p:cNvPr>
          <p:cNvPicPr>
            <a:picLocks noChangeAspect="1"/>
          </p:cNvPicPr>
          <p:nvPr/>
        </p:nvPicPr>
        <p:blipFill>
          <a:blip r:embed="rId3"/>
          <a:stretch>
            <a:fillRect/>
          </a:stretch>
        </p:blipFill>
        <p:spPr>
          <a:xfrm>
            <a:off x="8375400" y="3429000"/>
            <a:ext cx="3212531" cy="2137793"/>
          </a:xfrm>
          <a:prstGeom prst="rect">
            <a:avLst/>
          </a:prstGeom>
        </p:spPr>
      </p:pic>
      <p:pic>
        <p:nvPicPr>
          <p:cNvPr id="3" name="Picture 2">
            <a:extLst>
              <a:ext uri="{FF2B5EF4-FFF2-40B4-BE49-F238E27FC236}">
                <a16:creationId xmlns:a16="http://schemas.microsoft.com/office/drawing/2014/main" id="{C555C9C3-16C4-4ECA-8A2B-06632BB36146}"/>
              </a:ext>
            </a:extLst>
          </p:cNvPr>
          <p:cNvPicPr>
            <a:picLocks noChangeAspect="1"/>
          </p:cNvPicPr>
          <p:nvPr/>
        </p:nvPicPr>
        <p:blipFill>
          <a:blip r:embed="rId4"/>
          <a:stretch>
            <a:fillRect/>
          </a:stretch>
        </p:blipFill>
        <p:spPr>
          <a:xfrm>
            <a:off x="8375400" y="1046279"/>
            <a:ext cx="3092095" cy="2057648"/>
          </a:xfrm>
          <a:prstGeom prst="rect">
            <a:avLst/>
          </a:prstGeom>
        </p:spPr>
      </p:pic>
    </p:spTree>
    <p:extLst>
      <p:ext uri="{BB962C8B-B14F-4D97-AF65-F5344CB8AC3E}">
        <p14:creationId xmlns:p14="http://schemas.microsoft.com/office/powerpoint/2010/main" val="1441033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p:nvPr/>
        </p:nvSpPr>
        <p:spPr>
          <a:xfrm>
            <a:off x="747392" y="853077"/>
            <a:ext cx="7599654" cy="3774332"/>
          </a:xfrm>
          <a:prstGeom prst="rect">
            <a:avLst/>
          </a:prstGeom>
          <a:noFill/>
          <a:ln>
            <a:noFill/>
          </a:ln>
        </p:spPr>
        <p:txBody>
          <a:bodyPr spcFirstLastPara="1" wrap="square" lIns="91425" tIns="45700" rIns="91425" bIns="45700" anchor="t" anchorCtr="0">
            <a:noAutofit/>
          </a:bodyPr>
          <a:lstStyle/>
          <a:p>
            <a:pPr marL="342900" indent="-342900">
              <a:spcBef>
                <a:spcPts val="400"/>
              </a:spcBef>
              <a:buClr>
                <a:srgbClr val="000000"/>
              </a:buClr>
              <a:buSzPts val="2000"/>
              <a:buFont typeface="Arial"/>
              <a:buChar char="•"/>
            </a:pPr>
            <a:r>
              <a:rPr lang="en-US" sz="2000" kern="0" dirty="0">
                <a:solidFill>
                  <a:srgbClr val="000000"/>
                </a:solidFill>
                <a:latin typeface="Arial"/>
                <a:cs typeface="Arial"/>
                <a:sym typeface="Arial"/>
              </a:rPr>
              <a:t>Handwritten note or can be email </a:t>
            </a:r>
            <a:endParaRPr sz="2000" kern="0" dirty="0">
              <a:solidFill>
                <a:srgbClr val="000000"/>
              </a:solidFill>
              <a:latin typeface="Arial"/>
              <a:cs typeface="Arial"/>
              <a:sym typeface="Arial"/>
            </a:endParaRPr>
          </a:p>
          <a:p>
            <a:pPr marL="342900" indent="-342900">
              <a:spcBef>
                <a:spcPts val="400"/>
              </a:spcBef>
              <a:buClr>
                <a:srgbClr val="000000"/>
              </a:buClr>
              <a:buSzPts val="2000"/>
              <a:buFont typeface="Arial"/>
              <a:buChar char="•"/>
            </a:pPr>
            <a:r>
              <a:rPr lang="en-US" sz="2000" kern="0" dirty="0">
                <a:solidFill>
                  <a:srgbClr val="000000"/>
                </a:solidFill>
                <a:latin typeface="Arial"/>
                <a:cs typeface="Arial"/>
                <a:sym typeface="Arial"/>
              </a:rPr>
              <a:t>Concerns with legibility – type it</a:t>
            </a:r>
          </a:p>
          <a:p>
            <a:pPr marL="342900" indent="-342900">
              <a:spcBef>
                <a:spcPts val="400"/>
              </a:spcBef>
              <a:buClr>
                <a:srgbClr val="000000"/>
              </a:buClr>
              <a:buSzPts val="2000"/>
              <a:buFont typeface="Arial"/>
              <a:buChar char="•"/>
            </a:pPr>
            <a:r>
              <a:rPr lang="en-US" sz="2000" kern="0" dirty="0">
                <a:solidFill>
                  <a:srgbClr val="000000"/>
                </a:solidFill>
                <a:latin typeface="Arial"/>
                <a:cs typeface="Arial"/>
                <a:sym typeface="Arial"/>
              </a:rPr>
              <a:t>Thank you note checklist </a:t>
            </a:r>
            <a:endParaRPr sz="2000" kern="0" dirty="0">
              <a:solidFill>
                <a:srgbClr val="000000"/>
              </a:solidFill>
              <a:latin typeface="Arial"/>
              <a:cs typeface="Arial"/>
              <a:sym typeface="Arial"/>
            </a:endParaRPr>
          </a:p>
          <a:p>
            <a:pPr marL="914400" lvl="1" indent="-342900">
              <a:spcBef>
                <a:spcPts val="400"/>
              </a:spcBef>
              <a:buClr>
                <a:srgbClr val="000000"/>
              </a:buClr>
              <a:buSzPts val="1800"/>
              <a:buFont typeface="Arial"/>
              <a:buChar char="○"/>
            </a:pPr>
            <a:r>
              <a:rPr lang="en-US" kern="0" dirty="0">
                <a:solidFill>
                  <a:srgbClr val="000000"/>
                </a:solidFill>
                <a:latin typeface="Arial"/>
                <a:cs typeface="Arial"/>
                <a:sym typeface="Arial"/>
              </a:rPr>
              <a:t>Keep it 3-5 sentences </a:t>
            </a:r>
            <a:endParaRPr kern="0" dirty="0">
              <a:solidFill>
                <a:srgbClr val="000000"/>
              </a:solidFill>
              <a:latin typeface="Arial"/>
              <a:cs typeface="Arial"/>
              <a:sym typeface="Arial"/>
            </a:endParaRPr>
          </a:p>
          <a:p>
            <a:pPr marL="914400" lvl="1" indent="-342900">
              <a:spcBef>
                <a:spcPts val="400"/>
              </a:spcBef>
              <a:buClr>
                <a:srgbClr val="000000"/>
              </a:buClr>
              <a:buSzPts val="1800"/>
              <a:buFont typeface="Arial"/>
              <a:buChar char="○"/>
            </a:pPr>
            <a:r>
              <a:rPr lang="en-US" kern="0" dirty="0">
                <a:solidFill>
                  <a:srgbClr val="000000"/>
                </a:solidFill>
                <a:latin typeface="Arial"/>
                <a:cs typeface="Arial"/>
                <a:sym typeface="Arial"/>
              </a:rPr>
              <a:t>Thank the interviewer first </a:t>
            </a:r>
            <a:endParaRPr kern="0" dirty="0">
              <a:solidFill>
                <a:srgbClr val="000000"/>
              </a:solidFill>
              <a:latin typeface="Arial"/>
              <a:cs typeface="Arial"/>
              <a:sym typeface="Arial"/>
            </a:endParaRPr>
          </a:p>
          <a:p>
            <a:pPr marL="914400" lvl="1" indent="-342900">
              <a:spcBef>
                <a:spcPts val="400"/>
              </a:spcBef>
              <a:buClr>
                <a:srgbClr val="000000"/>
              </a:buClr>
              <a:buSzPts val="1800"/>
              <a:buFont typeface="Arial"/>
              <a:buChar char="○"/>
            </a:pPr>
            <a:r>
              <a:rPr lang="en-US" kern="0" dirty="0">
                <a:solidFill>
                  <a:srgbClr val="000000"/>
                </a:solidFill>
                <a:latin typeface="Arial"/>
                <a:cs typeface="Arial"/>
                <a:sym typeface="Arial"/>
              </a:rPr>
              <a:t>Express enthusiasm </a:t>
            </a:r>
            <a:endParaRPr kern="0" dirty="0">
              <a:solidFill>
                <a:srgbClr val="000000"/>
              </a:solidFill>
              <a:latin typeface="Arial"/>
              <a:cs typeface="Arial"/>
              <a:sym typeface="Arial"/>
            </a:endParaRPr>
          </a:p>
          <a:p>
            <a:pPr marL="914400" lvl="1" indent="-342900">
              <a:spcBef>
                <a:spcPts val="400"/>
              </a:spcBef>
              <a:buClr>
                <a:srgbClr val="000000"/>
              </a:buClr>
              <a:buSzPts val="1800"/>
              <a:buFont typeface="Arial"/>
              <a:buChar char="○"/>
            </a:pPr>
            <a:r>
              <a:rPr lang="en-US" kern="0" dirty="0">
                <a:solidFill>
                  <a:srgbClr val="000000"/>
                </a:solidFill>
                <a:latin typeface="Arial"/>
                <a:cs typeface="Arial"/>
                <a:sym typeface="Arial"/>
              </a:rPr>
              <a:t>Personalize it -- highlight a key point from your interview that will make the interviewer remember you </a:t>
            </a:r>
            <a:endParaRPr kern="0" dirty="0">
              <a:solidFill>
                <a:srgbClr val="000000"/>
              </a:solidFill>
              <a:latin typeface="Arial"/>
              <a:cs typeface="Arial"/>
              <a:sym typeface="Arial"/>
            </a:endParaRPr>
          </a:p>
          <a:p>
            <a:pPr marL="914400" lvl="1" indent="-342900">
              <a:spcBef>
                <a:spcPts val="400"/>
              </a:spcBef>
              <a:buClr>
                <a:srgbClr val="000000"/>
              </a:buClr>
              <a:buSzPts val="1800"/>
              <a:buFont typeface="Arial"/>
              <a:buChar char="○"/>
            </a:pPr>
            <a:r>
              <a:rPr lang="en-US" kern="0" dirty="0">
                <a:solidFill>
                  <a:srgbClr val="000000"/>
                </a:solidFill>
                <a:latin typeface="Arial"/>
                <a:cs typeface="Arial"/>
                <a:sym typeface="Arial"/>
              </a:rPr>
              <a:t>Reiterate your expertise and interest </a:t>
            </a:r>
            <a:endParaRPr kern="0" dirty="0">
              <a:solidFill>
                <a:srgbClr val="000000"/>
              </a:solidFill>
              <a:latin typeface="Arial"/>
              <a:cs typeface="Arial"/>
              <a:sym typeface="Arial"/>
            </a:endParaRPr>
          </a:p>
          <a:p>
            <a:pPr marL="914400" lvl="1" indent="-342900">
              <a:spcBef>
                <a:spcPts val="400"/>
              </a:spcBef>
              <a:buClr>
                <a:srgbClr val="000000"/>
              </a:buClr>
              <a:buSzPts val="1800"/>
              <a:buFont typeface="Arial"/>
              <a:buChar char="○"/>
            </a:pPr>
            <a:r>
              <a:rPr lang="en-US" kern="0" dirty="0">
                <a:solidFill>
                  <a:srgbClr val="000000"/>
                </a:solidFill>
                <a:latin typeface="Arial"/>
                <a:cs typeface="Arial"/>
                <a:sym typeface="Arial"/>
              </a:rPr>
              <a:t>Proofread! Proofread! Proofread! Always check for spelling and punctuation issues. </a:t>
            </a:r>
          </a:p>
        </p:txBody>
      </p:sp>
      <p:sp>
        <p:nvSpPr>
          <p:cNvPr id="143" name="Google Shape;143;p19"/>
          <p:cNvSpPr txBox="1"/>
          <p:nvPr/>
        </p:nvSpPr>
        <p:spPr>
          <a:xfrm>
            <a:off x="407193" y="0"/>
            <a:ext cx="8229600" cy="1143000"/>
          </a:xfrm>
          <a:prstGeom prst="rect">
            <a:avLst/>
          </a:prstGeom>
          <a:noFill/>
          <a:ln>
            <a:noFill/>
          </a:ln>
        </p:spPr>
        <p:txBody>
          <a:bodyPr spcFirstLastPara="1" wrap="square" lIns="91425" tIns="45700" rIns="91425" bIns="45700" anchor="ctr" anchorCtr="0">
            <a:noAutofit/>
          </a:bodyPr>
          <a:lstStyle/>
          <a:p>
            <a:pPr>
              <a:lnSpc>
                <a:spcPct val="80000"/>
              </a:lnSpc>
              <a:buClr>
                <a:srgbClr val="990000"/>
              </a:buClr>
              <a:buSzPts val="2300"/>
            </a:pPr>
            <a:r>
              <a:rPr lang="en-US" sz="2800" b="1" kern="0" dirty="0">
                <a:solidFill>
                  <a:srgbClr val="990000"/>
                </a:solidFill>
                <a:latin typeface="Arial"/>
                <a:cs typeface="Arial"/>
                <a:sym typeface="Arial"/>
              </a:rPr>
              <a:t>Thank You Notes</a:t>
            </a:r>
            <a:endParaRPr sz="2800" b="1" kern="0" dirty="0">
              <a:solidFill>
                <a:srgbClr val="990000"/>
              </a:solidFill>
              <a:latin typeface="Arial"/>
              <a:cs typeface="Arial"/>
              <a:sym typeface="Arial"/>
            </a:endParaRPr>
          </a:p>
        </p:txBody>
      </p:sp>
      <p:pic>
        <p:nvPicPr>
          <p:cNvPr id="4" name="Picture 3"/>
          <p:cNvPicPr>
            <a:picLocks noChangeAspect="1"/>
          </p:cNvPicPr>
          <p:nvPr/>
        </p:nvPicPr>
        <p:blipFill>
          <a:blip r:embed="rId3"/>
          <a:stretch>
            <a:fillRect/>
          </a:stretch>
        </p:blipFill>
        <p:spPr>
          <a:xfrm>
            <a:off x="7136860" y="294226"/>
            <a:ext cx="3907066" cy="2599975"/>
          </a:xfrm>
          <a:prstGeom prst="rect">
            <a:avLst/>
          </a:prstGeom>
        </p:spPr>
      </p:pic>
      <p:sp>
        <p:nvSpPr>
          <p:cNvPr id="5" name="TextBox 4"/>
          <p:cNvSpPr txBox="1"/>
          <p:nvPr/>
        </p:nvSpPr>
        <p:spPr>
          <a:xfrm>
            <a:off x="-205739" y="4627409"/>
            <a:ext cx="8754893" cy="707886"/>
          </a:xfrm>
          <a:prstGeom prst="rect">
            <a:avLst/>
          </a:prstGeom>
          <a:noFill/>
        </p:spPr>
        <p:txBody>
          <a:bodyPr wrap="square" rtlCol="0">
            <a:spAutoFit/>
          </a:bodyPr>
          <a:lstStyle/>
          <a:p>
            <a:pPr marL="571500" lvl="1">
              <a:spcBef>
                <a:spcPts val="400"/>
              </a:spcBef>
              <a:buClr>
                <a:srgbClr val="000000"/>
              </a:buClr>
              <a:buSzPts val="1800"/>
            </a:pPr>
            <a:r>
              <a:rPr lang="en-US" sz="2000" b="1" kern="0" dirty="0">
                <a:solidFill>
                  <a:srgbClr val="990000"/>
                </a:solidFill>
                <a:latin typeface="Arial"/>
                <a:cs typeface="Arial"/>
                <a:sym typeface="Arial"/>
              </a:rPr>
              <a:t>CAVEAT:	If you send an email prior to a handwritten note, make 		sure the content in both notes is different!</a:t>
            </a:r>
          </a:p>
        </p:txBody>
      </p:sp>
    </p:spTree>
    <p:extLst>
      <p:ext uri="{BB962C8B-B14F-4D97-AF65-F5344CB8AC3E}">
        <p14:creationId xmlns:p14="http://schemas.microsoft.com/office/powerpoint/2010/main" val="1504341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p:nvPr/>
        </p:nvSpPr>
        <p:spPr>
          <a:xfrm>
            <a:off x="1295393" y="677423"/>
            <a:ext cx="7869900" cy="4101900"/>
          </a:xfrm>
          <a:prstGeom prst="rect">
            <a:avLst/>
          </a:prstGeom>
          <a:noFill/>
          <a:ln>
            <a:noFill/>
          </a:ln>
        </p:spPr>
        <p:txBody>
          <a:bodyPr spcFirstLastPara="1" wrap="square" lIns="91425" tIns="91425" rIns="91425" bIns="91425" anchor="t" anchorCtr="0">
            <a:noAutofit/>
          </a:bodyPr>
          <a:lstStyle/>
          <a:p>
            <a:pPr>
              <a:buClr>
                <a:srgbClr val="000000"/>
              </a:buClr>
            </a:pPr>
            <a:r>
              <a:rPr lang="en-US" sz="2000" kern="0" dirty="0">
                <a:solidFill>
                  <a:srgbClr val="000000"/>
                </a:solidFill>
                <a:latin typeface="Arial"/>
                <a:cs typeface="Arial"/>
                <a:sym typeface="Arial"/>
              </a:rPr>
              <a:t>May 20, 2020</a:t>
            </a:r>
            <a:endParaRPr sz="2000" kern="0" dirty="0">
              <a:solidFill>
                <a:srgbClr val="000000"/>
              </a:solidFill>
              <a:latin typeface="Arial"/>
              <a:cs typeface="Arial"/>
              <a:sym typeface="Arial"/>
            </a:endParaRPr>
          </a:p>
          <a:p>
            <a:pPr>
              <a:buClr>
                <a:srgbClr val="000000"/>
              </a:buClr>
            </a:pPr>
            <a:endParaRPr sz="1400" kern="0" dirty="0">
              <a:solidFill>
                <a:srgbClr val="000000"/>
              </a:solidFill>
              <a:latin typeface="Arial"/>
              <a:cs typeface="Arial"/>
              <a:sym typeface="Arial"/>
            </a:endParaRPr>
          </a:p>
          <a:p>
            <a:pPr>
              <a:buClr>
                <a:srgbClr val="000000"/>
              </a:buClr>
            </a:pPr>
            <a:r>
              <a:rPr lang="en-US" sz="2000" kern="0" dirty="0">
                <a:solidFill>
                  <a:srgbClr val="000000"/>
                </a:solidFill>
                <a:latin typeface="Arial"/>
                <a:cs typeface="Arial"/>
                <a:sym typeface="Arial"/>
              </a:rPr>
              <a:t>Dear Ms. Twix, </a:t>
            </a:r>
            <a:endParaRPr sz="2000" kern="0" dirty="0">
              <a:solidFill>
                <a:srgbClr val="000000"/>
              </a:solidFill>
              <a:latin typeface="Arial"/>
              <a:cs typeface="Arial"/>
              <a:sym typeface="Arial"/>
            </a:endParaRPr>
          </a:p>
          <a:p>
            <a:pPr>
              <a:buClr>
                <a:srgbClr val="000000"/>
              </a:buClr>
            </a:pPr>
            <a:endParaRPr sz="1400" kern="0" dirty="0">
              <a:solidFill>
                <a:srgbClr val="000000"/>
              </a:solidFill>
              <a:latin typeface="Arial"/>
              <a:cs typeface="Arial"/>
              <a:sym typeface="Arial"/>
            </a:endParaRPr>
          </a:p>
          <a:p>
            <a:pPr>
              <a:buClr>
                <a:srgbClr val="000000"/>
              </a:buClr>
            </a:pPr>
            <a:r>
              <a:rPr lang="en-US" sz="2000" kern="0" dirty="0">
                <a:solidFill>
                  <a:srgbClr val="000000"/>
                </a:solidFill>
                <a:latin typeface="Arial"/>
                <a:cs typeface="Arial"/>
                <a:sym typeface="Arial"/>
              </a:rPr>
              <a:t>Thank you for the opportunity to meet with you virtually yesterday. I enjoyed talking with you and Mr. Wonka about the future of the Chocolate Factory and my possible future there. Our conversation has increased my interest in the operations position we discussed and assured me of my ability to provide you with an immediate contribution.  </a:t>
            </a:r>
            <a:endParaRPr sz="2000" kern="0" dirty="0">
              <a:solidFill>
                <a:srgbClr val="000000"/>
              </a:solidFill>
              <a:latin typeface="Arial"/>
              <a:cs typeface="Arial"/>
              <a:sym typeface="Arial"/>
            </a:endParaRPr>
          </a:p>
          <a:p>
            <a:pPr>
              <a:buClr>
                <a:srgbClr val="000000"/>
              </a:buClr>
            </a:pPr>
            <a:endParaRPr sz="1400" kern="0" dirty="0">
              <a:solidFill>
                <a:srgbClr val="000000"/>
              </a:solidFill>
              <a:latin typeface="Arial"/>
              <a:cs typeface="Arial"/>
              <a:sym typeface="Arial"/>
            </a:endParaRPr>
          </a:p>
          <a:p>
            <a:pPr>
              <a:buClr>
                <a:srgbClr val="000000"/>
              </a:buClr>
            </a:pPr>
            <a:r>
              <a:rPr lang="en-US" sz="2000" kern="0" dirty="0">
                <a:solidFill>
                  <a:srgbClr val="000000"/>
                </a:solidFill>
                <a:latin typeface="Arial"/>
                <a:cs typeface="Arial"/>
                <a:sym typeface="Arial"/>
              </a:rPr>
              <a:t>Thanks again for your time. I look forward to hearing from you soon. </a:t>
            </a:r>
            <a:endParaRPr sz="2000" kern="0" dirty="0">
              <a:solidFill>
                <a:srgbClr val="000000"/>
              </a:solidFill>
              <a:latin typeface="Arial"/>
              <a:cs typeface="Arial"/>
              <a:sym typeface="Arial"/>
            </a:endParaRPr>
          </a:p>
          <a:p>
            <a:pPr>
              <a:buClr>
                <a:srgbClr val="000000"/>
              </a:buClr>
            </a:pPr>
            <a:endParaRPr sz="1400" kern="0" dirty="0">
              <a:solidFill>
                <a:srgbClr val="000000"/>
              </a:solidFill>
              <a:latin typeface="Arial"/>
              <a:cs typeface="Arial"/>
              <a:sym typeface="Arial"/>
            </a:endParaRPr>
          </a:p>
          <a:p>
            <a:pPr>
              <a:buClr>
                <a:srgbClr val="000000"/>
              </a:buClr>
            </a:pPr>
            <a:r>
              <a:rPr lang="en-US" sz="2000" kern="0" dirty="0">
                <a:solidFill>
                  <a:srgbClr val="000000"/>
                </a:solidFill>
                <a:latin typeface="Arial"/>
                <a:cs typeface="Arial"/>
                <a:sym typeface="Arial"/>
              </a:rPr>
              <a:t>Sincerely, </a:t>
            </a:r>
            <a:endParaRPr sz="2000" kern="0" dirty="0">
              <a:solidFill>
                <a:srgbClr val="000000"/>
              </a:solidFill>
              <a:latin typeface="Arial"/>
              <a:cs typeface="Arial"/>
              <a:sym typeface="Arial"/>
            </a:endParaRPr>
          </a:p>
          <a:p>
            <a:pPr>
              <a:buClr>
                <a:srgbClr val="000000"/>
              </a:buClr>
            </a:pPr>
            <a:r>
              <a:rPr lang="en-US" sz="2000" kern="0" dirty="0">
                <a:solidFill>
                  <a:srgbClr val="000000"/>
                </a:solidFill>
                <a:latin typeface="Arial"/>
                <a:cs typeface="Arial"/>
                <a:sym typeface="Arial"/>
              </a:rPr>
              <a:t>Reese’s Peanut Butter Cup</a:t>
            </a:r>
            <a:endParaRPr sz="2000" kern="0" dirty="0">
              <a:solidFill>
                <a:srgbClr val="000000"/>
              </a:solidFill>
              <a:latin typeface="Arial"/>
              <a:cs typeface="Arial"/>
              <a:sym typeface="Arial"/>
            </a:endParaRPr>
          </a:p>
        </p:txBody>
      </p:sp>
      <p:sp>
        <p:nvSpPr>
          <p:cNvPr id="149" name="Google Shape;149;p20"/>
          <p:cNvSpPr txBox="1"/>
          <p:nvPr/>
        </p:nvSpPr>
        <p:spPr>
          <a:xfrm>
            <a:off x="185778" y="109057"/>
            <a:ext cx="8229600" cy="760526"/>
          </a:xfrm>
          <a:prstGeom prst="rect">
            <a:avLst/>
          </a:prstGeom>
          <a:noFill/>
          <a:ln>
            <a:noFill/>
          </a:ln>
        </p:spPr>
        <p:txBody>
          <a:bodyPr spcFirstLastPara="1" wrap="square" lIns="91425" tIns="45700" rIns="91425" bIns="45700" anchor="ctr" anchorCtr="0">
            <a:noAutofit/>
          </a:bodyPr>
          <a:lstStyle/>
          <a:p>
            <a:pPr>
              <a:lnSpc>
                <a:spcPct val="80000"/>
              </a:lnSpc>
              <a:buClr>
                <a:srgbClr val="990000"/>
              </a:buClr>
              <a:buSzPts val="2300"/>
            </a:pPr>
            <a:r>
              <a:rPr lang="en-US" sz="2800" b="1" kern="0" dirty="0">
                <a:solidFill>
                  <a:srgbClr val="990000"/>
                </a:solidFill>
                <a:latin typeface="Arial"/>
                <a:cs typeface="Arial"/>
                <a:sym typeface="Arial"/>
              </a:rPr>
              <a:t>Thank You Note Example</a:t>
            </a:r>
            <a:endParaRPr sz="2800" b="1" kern="0" dirty="0">
              <a:solidFill>
                <a:srgbClr val="990000"/>
              </a:solidFill>
              <a:latin typeface="Arial"/>
              <a:cs typeface="Arial"/>
              <a:sym typeface="Arial"/>
            </a:endParaRPr>
          </a:p>
        </p:txBody>
      </p:sp>
      <p:pic>
        <p:nvPicPr>
          <p:cNvPr id="2" name="Picture 1"/>
          <p:cNvPicPr>
            <a:picLocks noChangeAspect="1"/>
          </p:cNvPicPr>
          <p:nvPr/>
        </p:nvPicPr>
        <p:blipFill>
          <a:blip r:embed="rId3"/>
          <a:stretch>
            <a:fillRect/>
          </a:stretch>
        </p:blipFill>
        <p:spPr>
          <a:xfrm>
            <a:off x="9413022" y="3632433"/>
            <a:ext cx="2608640" cy="1980754"/>
          </a:xfrm>
          <a:prstGeom prst="rect">
            <a:avLst/>
          </a:prstGeom>
        </p:spPr>
      </p:pic>
    </p:spTree>
    <p:extLst>
      <p:ext uri="{BB962C8B-B14F-4D97-AF65-F5344CB8AC3E}">
        <p14:creationId xmlns:p14="http://schemas.microsoft.com/office/powerpoint/2010/main" val="238157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5825208"/>
          </a:xfrm>
          <a:prstGeom prst="rect">
            <a:avLst/>
          </a:prstGeom>
        </p:spPr>
      </p:pic>
      <p:sp>
        <p:nvSpPr>
          <p:cNvPr id="3" name="Rectangle 2"/>
          <p:cNvSpPr/>
          <p:nvPr/>
        </p:nvSpPr>
        <p:spPr>
          <a:xfrm>
            <a:off x="0" y="0"/>
            <a:ext cx="2498501" cy="1754326"/>
          </a:xfrm>
          <a:prstGeom prst="rect">
            <a:avLst/>
          </a:prstGeom>
          <a:effectLst/>
        </p:spPr>
        <p:txBody>
          <a:bodyPr wrap="square">
            <a:spAutoFit/>
          </a:bodyPr>
          <a:lstStyle/>
          <a:p>
            <a:pPr defTabSz="457200">
              <a:defRPr/>
            </a:pPr>
            <a:r>
              <a:rPr lang="en-US" sz="3600" b="1" dirty="0">
                <a:ln w="11430"/>
                <a:solidFill>
                  <a:srgbClr val="990000"/>
                </a:solidFill>
                <a:effectLst>
                  <a:reflection stA="27000" endPos="49000" dir="5400000" sy="-100000" algn="bl" rotWithShape="0"/>
                </a:effectLst>
                <a:latin typeface="Arial" panose="020B0604020202020204" pitchFamily="34" charset="0"/>
                <a:ea typeface="ＭＳ Ｐゴシック" pitchFamily="34" charset="-128"/>
                <a:cs typeface="Arial" panose="020B0604020202020204" pitchFamily="34" charset="0"/>
              </a:rPr>
              <a:t>CAREER SERVICES at USC</a:t>
            </a:r>
            <a:endParaRPr lang="en-US" sz="3600" b="1" dirty="0">
              <a:solidFill>
                <a:srgbClr val="990000"/>
              </a:solidFill>
              <a:effectLst>
                <a:reflection stA="27000" endPos="49000" dir="5400000" sy="-100000" algn="bl" rotWithShape="0"/>
              </a:effectLst>
              <a:latin typeface="Arial" panose="020B0604020202020204" pitchFamily="34" charset="0"/>
              <a:ea typeface="ＭＳ Ｐゴシック" pitchFamily="34" charset="-128"/>
              <a:cs typeface="Arial" panose="020B0604020202020204" pitchFamily="34" charset="0"/>
            </a:endParaRPr>
          </a:p>
        </p:txBody>
      </p:sp>
      <p:sp>
        <p:nvSpPr>
          <p:cNvPr id="2" name="Rectangle 1"/>
          <p:cNvSpPr/>
          <p:nvPr/>
        </p:nvSpPr>
        <p:spPr>
          <a:xfrm>
            <a:off x="6593332" y="1112055"/>
            <a:ext cx="4572000" cy="3447098"/>
          </a:xfrm>
          <a:prstGeom prst="rect">
            <a:avLst/>
          </a:prstGeom>
        </p:spPr>
        <p:txBody>
          <a:bodyPr>
            <a:spAutoFit/>
          </a:bodyPr>
          <a:lstStyle/>
          <a:p>
            <a:pPr algn="ctr" defTabSz="457200">
              <a:spcBef>
                <a:spcPct val="0"/>
              </a:spcBef>
              <a:defRPr/>
            </a:pPr>
            <a:r>
              <a:rPr lang="en-US" sz="2400" b="1" dirty="0">
                <a:solidFill>
                  <a:schemeClr val="bg1"/>
                </a:solidFill>
                <a:latin typeface="Arial"/>
                <a:cs typeface="Arial"/>
              </a:rPr>
              <a:t>FOR MORE INFORMATION</a:t>
            </a:r>
            <a:br>
              <a:rPr lang="en-US" sz="3600" dirty="0">
                <a:solidFill>
                  <a:srgbClr val="990000"/>
                </a:solidFill>
                <a:latin typeface="Arial"/>
                <a:cs typeface="Arial"/>
              </a:rPr>
            </a:br>
            <a:endParaRPr lang="en-US" dirty="0">
              <a:solidFill>
                <a:srgbClr val="990000"/>
              </a:solidFill>
              <a:latin typeface="Arial"/>
              <a:cs typeface="Arial"/>
            </a:endParaRPr>
          </a:p>
          <a:p>
            <a:pPr algn="ctr" defTabSz="457200">
              <a:spcBef>
                <a:spcPct val="0"/>
              </a:spcBef>
              <a:defRPr/>
            </a:pPr>
            <a:r>
              <a:rPr lang="en-US" dirty="0">
                <a:solidFill>
                  <a:prstClr val="white"/>
                </a:solidFill>
                <a:latin typeface="Arial"/>
                <a:cs typeface="Arial"/>
              </a:rPr>
              <a:t>USC Career Center</a:t>
            </a:r>
          </a:p>
          <a:p>
            <a:pPr algn="ctr" defTabSz="457200">
              <a:spcBef>
                <a:spcPct val="0"/>
              </a:spcBef>
              <a:defRPr/>
            </a:pPr>
            <a:r>
              <a:rPr lang="en-US" dirty="0">
                <a:solidFill>
                  <a:prstClr val="white"/>
                </a:solidFill>
                <a:latin typeface="Arial"/>
                <a:cs typeface="Arial"/>
              </a:rPr>
              <a:t>3601 Trousdale Parkway</a:t>
            </a:r>
          </a:p>
          <a:p>
            <a:pPr algn="ctr" defTabSz="457200">
              <a:spcBef>
                <a:spcPct val="0"/>
              </a:spcBef>
              <a:defRPr/>
            </a:pPr>
            <a:r>
              <a:rPr lang="en-US" dirty="0">
                <a:solidFill>
                  <a:prstClr val="white"/>
                </a:solidFill>
                <a:latin typeface="Arial"/>
                <a:cs typeface="Arial"/>
              </a:rPr>
              <a:t>Student Union Building 110</a:t>
            </a:r>
          </a:p>
          <a:p>
            <a:pPr algn="ctr" defTabSz="457200">
              <a:spcBef>
                <a:spcPct val="0"/>
              </a:spcBef>
              <a:defRPr/>
            </a:pPr>
            <a:r>
              <a:rPr lang="en-US" dirty="0">
                <a:solidFill>
                  <a:prstClr val="white"/>
                </a:solidFill>
                <a:latin typeface="Arial"/>
                <a:cs typeface="Arial"/>
              </a:rPr>
              <a:t>Los Angeles, CA  90089-4897</a:t>
            </a:r>
          </a:p>
          <a:p>
            <a:pPr algn="ctr" defTabSz="457200">
              <a:spcBef>
                <a:spcPct val="0"/>
              </a:spcBef>
              <a:defRPr/>
            </a:pPr>
            <a:r>
              <a:rPr lang="en-US" dirty="0">
                <a:solidFill>
                  <a:prstClr val="white"/>
                </a:solidFill>
                <a:latin typeface="Arial"/>
                <a:cs typeface="Arial"/>
              </a:rPr>
              <a:t>(213) 740-9111</a:t>
            </a:r>
          </a:p>
          <a:p>
            <a:pPr algn="ctr" defTabSz="457200">
              <a:spcBef>
                <a:spcPct val="0"/>
              </a:spcBef>
              <a:defRPr/>
            </a:pPr>
            <a:endParaRPr lang="en-US" sz="1600" dirty="0">
              <a:solidFill>
                <a:prstClr val="black"/>
              </a:solidFill>
              <a:latin typeface="Arial"/>
              <a:cs typeface="Arial"/>
            </a:endParaRPr>
          </a:p>
          <a:p>
            <a:pPr algn="ctr" defTabSz="457200">
              <a:spcBef>
                <a:spcPct val="0"/>
              </a:spcBef>
              <a:defRPr/>
            </a:pPr>
            <a:r>
              <a:rPr lang="en-US" dirty="0">
                <a:solidFill>
                  <a:prstClr val="white"/>
                </a:solidFill>
                <a:latin typeface="Arial"/>
                <a:cs typeface="Arial"/>
              </a:rPr>
              <a:t>careers@usc.edu</a:t>
            </a:r>
          </a:p>
          <a:p>
            <a:pPr algn="ctr" defTabSz="457200">
              <a:spcBef>
                <a:spcPct val="0"/>
              </a:spcBef>
              <a:defRPr/>
            </a:pPr>
            <a:r>
              <a:rPr lang="en-US" dirty="0">
                <a:solidFill>
                  <a:prstClr val="white"/>
                </a:solidFill>
                <a:latin typeface="Arial"/>
                <a:cs typeface="Arial"/>
              </a:rPr>
              <a:t>http://careers.usc.edu</a:t>
            </a:r>
          </a:p>
          <a:p>
            <a:pPr algn="ctr" defTabSz="457200">
              <a:spcBef>
                <a:spcPct val="0"/>
              </a:spcBef>
              <a:defRPr/>
            </a:pPr>
            <a:endParaRPr lang="en-US" sz="1600" dirty="0">
              <a:solidFill>
                <a:prstClr val="black"/>
              </a:solidFill>
              <a:latin typeface="Arial"/>
              <a:cs typeface="Arial"/>
            </a:endParaRPr>
          </a:p>
          <a:p>
            <a:pPr algn="ctr" defTabSz="457200">
              <a:spcBef>
                <a:spcPct val="0"/>
              </a:spcBef>
              <a:defRPr/>
            </a:pPr>
            <a:r>
              <a:rPr lang="en-US" dirty="0">
                <a:solidFill>
                  <a:prstClr val="white"/>
                </a:solidFill>
                <a:latin typeface="Arial"/>
                <a:cs typeface="Arial"/>
              </a:rPr>
              <a:t>Hours:  8:30 am – 5:00 pm daily</a:t>
            </a:r>
          </a:p>
        </p:txBody>
      </p:sp>
      <p:sp>
        <p:nvSpPr>
          <p:cNvPr id="5" name="Rectangle 4">
            <a:extLst>
              <a:ext uri="{FF2B5EF4-FFF2-40B4-BE49-F238E27FC236}">
                <a16:creationId xmlns:a16="http://schemas.microsoft.com/office/drawing/2014/main" id="{F3FA4E20-0AA2-4562-AA45-E4523732ADBF}"/>
              </a:ext>
            </a:extLst>
          </p:cNvPr>
          <p:cNvSpPr/>
          <p:nvPr/>
        </p:nvSpPr>
        <p:spPr>
          <a:xfrm>
            <a:off x="4849820" y="4559153"/>
            <a:ext cx="8059024" cy="769441"/>
          </a:xfrm>
          <a:prstGeom prst="rect">
            <a:avLst/>
          </a:prstGeom>
        </p:spPr>
        <p:txBody>
          <a:bodyPr wrap="square">
            <a:spAutoFit/>
          </a:bodyPr>
          <a:lstStyle/>
          <a:p>
            <a:pPr lvl="0" algn="ctr">
              <a:spcBef>
                <a:spcPct val="0"/>
              </a:spcBef>
              <a:buClr>
                <a:srgbClr val="000000"/>
              </a:buClr>
              <a:defRPr/>
            </a:pPr>
            <a:r>
              <a:rPr lang="en-US" sz="2000" kern="0" dirty="0">
                <a:solidFill>
                  <a:schemeClr val="bg1"/>
                </a:solidFill>
                <a:latin typeface="Arial"/>
                <a:cs typeface="Arial"/>
                <a:sym typeface="Arial"/>
              </a:rPr>
              <a:t>https://careers.usc.edu/students/interviewing/</a:t>
            </a:r>
          </a:p>
          <a:p>
            <a:pPr lvl="0" algn="ctr">
              <a:spcBef>
                <a:spcPct val="0"/>
              </a:spcBef>
              <a:buClr>
                <a:srgbClr val="000000"/>
              </a:buClr>
              <a:defRPr/>
            </a:pPr>
            <a:endParaRPr lang="en-US" sz="2400" kern="0" dirty="0">
              <a:solidFill>
                <a:schemeClr val="bg1"/>
              </a:solidFill>
              <a:latin typeface="Arial"/>
              <a:cs typeface="Arial"/>
              <a:sym typeface="Arial"/>
            </a:endParaRPr>
          </a:p>
        </p:txBody>
      </p:sp>
    </p:spTree>
    <p:extLst>
      <p:ext uri="{BB962C8B-B14F-4D97-AF65-F5344CB8AC3E}">
        <p14:creationId xmlns:p14="http://schemas.microsoft.com/office/powerpoint/2010/main" val="274981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6"/>
          <p:cNvSpPr txBox="1"/>
          <p:nvPr/>
        </p:nvSpPr>
        <p:spPr>
          <a:xfrm>
            <a:off x="377227" y="83121"/>
            <a:ext cx="8229600" cy="747982"/>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80000"/>
              </a:lnSpc>
              <a:spcBef>
                <a:spcPts val="0"/>
              </a:spcBef>
              <a:spcAft>
                <a:spcPts val="0"/>
              </a:spcAft>
              <a:buClr>
                <a:srgbClr val="990000"/>
              </a:buClr>
              <a:buSzPts val="2300"/>
              <a:buFontTx/>
              <a:buNone/>
              <a:tabLst/>
              <a:defRPr/>
            </a:pPr>
            <a:r>
              <a:rPr kumimoji="0" lang="en-US" sz="2800" b="1" i="0" u="none" strike="noStrike" kern="0" cap="none" spc="0" normalizeH="0" baseline="0" noProof="0" dirty="0">
                <a:ln>
                  <a:noFill/>
                </a:ln>
                <a:solidFill>
                  <a:srgbClr val="990000"/>
                </a:solidFill>
                <a:effectLst/>
                <a:uLnTx/>
                <a:uFillTx/>
                <a:latin typeface="Arial"/>
                <a:ea typeface="Arial"/>
                <a:cs typeface="Arial"/>
                <a:sym typeface="Arial"/>
              </a:rPr>
              <a:t>Before the Interview: </a:t>
            </a:r>
            <a:r>
              <a:rPr kumimoji="0" lang="en-US" sz="2800" b="1" i="0" u="none" strike="noStrike" kern="0" cap="none" spc="0" normalizeH="0" baseline="0" noProof="0" dirty="0">
                <a:ln>
                  <a:noFill/>
                </a:ln>
                <a:solidFill>
                  <a:srgbClr val="990000"/>
                </a:solidFill>
                <a:effectLst/>
                <a:uLnTx/>
                <a:uFillTx/>
                <a:latin typeface="Arial"/>
                <a:ea typeface="+mn-ea"/>
                <a:cs typeface="Arial"/>
                <a:sym typeface="Arial"/>
              </a:rPr>
              <a:t>Practice</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TextBox 1"/>
          <p:cNvSpPr txBox="1"/>
          <p:nvPr/>
        </p:nvSpPr>
        <p:spPr>
          <a:xfrm>
            <a:off x="1396875" y="747781"/>
            <a:ext cx="8107301" cy="21236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sym typeface="Arial"/>
              </a:rPr>
              <a:t>Prepare Elevator Pitch</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3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sym typeface="Arial"/>
              </a:rPr>
              <a:t>Develop 5-7 key talking points from resume or experience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3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sym typeface="Arial"/>
              </a:rPr>
              <a:t>Know strengths and weakness, but play up strengths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3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a:sym typeface="Arial"/>
              </a:rPr>
              <a:t>Identify greatest accomplishments and a time you failed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300" b="0" i="0" u="none" strike="noStrike" kern="0" cap="none" spc="0" normalizeH="0" baseline="0" noProof="0" dirty="0">
              <a:ln>
                <a:noFill/>
              </a:ln>
              <a:solidFill>
                <a:srgbClr val="00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Arial"/>
                <a:ea typeface="+mn-ea"/>
                <a:cs typeface="Arial"/>
                <a:sym typeface="Arial"/>
              </a:rPr>
              <a:t>ConnectSC</a:t>
            </a:r>
            <a:r>
              <a:rPr kumimoji="0" lang="en-US" sz="2000" b="0" i="0" u="none" strike="noStrike" kern="0" cap="none" spc="0" normalizeH="0" baseline="0" noProof="0" dirty="0">
                <a:ln>
                  <a:noFill/>
                </a:ln>
                <a:solidFill>
                  <a:srgbClr val="000000"/>
                </a:solidFill>
                <a:effectLst/>
                <a:uLnTx/>
                <a:uFillTx/>
                <a:latin typeface="Arial"/>
                <a:ea typeface="+mn-ea"/>
                <a:cs typeface="Arial"/>
                <a:sym typeface="Arial"/>
              </a:rPr>
              <a:t> – “Resources” tab -- mock interview module</a:t>
            </a: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stretch>
            <a:fillRect/>
          </a:stretch>
        </p:blipFill>
        <p:spPr>
          <a:xfrm>
            <a:off x="1913202" y="2762476"/>
            <a:ext cx="2127688" cy="1048603"/>
          </a:xfrm>
          <a:prstGeom prst="rect">
            <a:avLst/>
          </a:prstGeom>
        </p:spPr>
      </p:pic>
      <p:pic>
        <p:nvPicPr>
          <p:cNvPr id="4" name="Picture 3"/>
          <p:cNvPicPr>
            <a:picLocks noChangeAspect="1"/>
          </p:cNvPicPr>
          <p:nvPr/>
        </p:nvPicPr>
        <p:blipFill>
          <a:blip r:embed="rId4"/>
          <a:stretch>
            <a:fillRect/>
          </a:stretch>
        </p:blipFill>
        <p:spPr>
          <a:xfrm>
            <a:off x="4958872" y="2762475"/>
            <a:ext cx="1938696" cy="1048603"/>
          </a:xfrm>
          <a:prstGeom prst="rect">
            <a:avLst/>
          </a:prstGeom>
        </p:spPr>
      </p:pic>
      <p:pic>
        <p:nvPicPr>
          <p:cNvPr id="7" name="Picture 6"/>
          <p:cNvPicPr>
            <a:picLocks noChangeAspect="1"/>
          </p:cNvPicPr>
          <p:nvPr/>
        </p:nvPicPr>
        <p:blipFill>
          <a:blip r:embed="rId5"/>
          <a:stretch>
            <a:fillRect/>
          </a:stretch>
        </p:blipFill>
        <p:spPr>
          <a:xfrm>
            <a:off x="7686285" y="2680861"/>
            <a:ext cx="2127688" cy="1048603"/>
          </a:xfrm>
          <a:prstGeom prst="rect">
            <a:avLst/>
          </a:prstGeom>
        </p:spPr>
      </p:pic>
      <p:pic>
        <p:nvPicPr>
          <p:cNvPr id="8" name="Picture 7"/>
          <p:cNvPicPr>
            <a:picLocks noChangeAspect="1"/>
          </p:cNvPicPr>
          <p:nvPr/>
        </p:nvPicPr>
        <p:blipFill>
          <a:blip r:embed="rId6"/>
          <a:stretch>
            <a:fillRect/>
          </a:stretch>
        </p:blipFill>
        <p:spPr>
          <a:xfrm>
            <a:off x="6451738" y="4385535"/>
            <a:ext cx="2469094" cy="1048603"/>
          </a:xfrm>
          <a:prstGeom prst="rect">
            <a:avLst/>
          </a:prstGeom>
        </p:spPr>
      </p:pic>
      <p:pic>
        <p:nvPicPr>
          <p:cNvPr id="9" name="Picture 8"/>
          <p:cNvPicPr>
            <a:picLocks noChangeAspect="1"/>
          </p:cNvPicPr>
          <p:nvPr/>
        </p:nvPicPr>
        <p:blipFill>
          <a:blip r:embed="rId7"/>
          <a:stretch>
            <a:fillRect/>
          </a:stretch>
        </p:blipFill>
        <p:spPr>
          <a:xfrm>
            <a:off x="3151976" y="4385535"/>
            <a:ext cx="2298549" cy="10650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FA476903-B50E-4505-81BE-E40965CFDD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9122" y="989902"/>
            <a:ext cx="4784539" cy="441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39CE37BF-4FEC-4ED0-92C1-E0AB812DA38B}"/>
              </a:ext>
            </a:extLst>
          </p:cNvPr>
          <p:cNvSpPr>
            <a:spLocks noGrp="1"/>
          </p:cNvSpPr>
          <p:nvPr>
            <p:ph type="title"/>
          </p:nvPr>
        </p:nvSpPr>
        <p:spPr bwMode="auto">
          <a:xfrm>
            <a:off x="234585" y="223839"/>
            <a:ext cx="7772401" cy="691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800" b="1" dirty="0">
                <a:latin typeface="Arial" panose="020B0604020202020204" pitchFamily="34" charset="0"/>
                <a:cs typeface="Arial" panose="020B0604020202020204" pitchFamily="34" charset="0"/>
              </a:rPr>
              <a:t>Focus Statement/Elevator Pitch</a:t>
            </a:r>
          </a:p>
        </p:txBody>
      </p:sp>
      <p:sp>
        <p:nvSpPr>
          <p:cNvPr id="24580" name="Content Placeholder 2">
            <a:extLst>
              <a:ext uri="{FF2B5EF4-FFF2-40B4-BE49-F238E27FC236}">
                <a16:creationId xmlns:a16="http://schemas.microsoft.com/office/drawing/2014/main" id="{90C2E742-9410-4CF5-B089-F9E5E6E2D66E}"/>
              </a:ext>
            </a:extLst>
          </p:cNvPr>
          <p:cNvSpPr>
            <a:spLocks noGrp="1"/>
          </p:cNvSpPr>
          <p:nvPr>
            <p:ph idx="1"/>
          </p:nvPr>
        </p:nvSpPr>
        <p:spPr>
          <a:xfrm>
            <a:off x="921974" y="806960"/>
            <a:ext cx="6326114" cy="5002212"/>
          </a:xfrm>
        </p:spPr>
        <p:txBody>
          <a:bodyPr/>
          <a:lstStyle/>
          <a:p>
            <a:pPr>
              <a:defRPr/>
            </a:pPr>
            <a:r>
              <a:rPr lang="en-US" altLang="en-US" sz="2000" dirty="0">
                <a:solidFill>
                  <a:srgbClr val="000000"/>
                </a:solidFill>
                <a:latin typeface="Arial" panose="020B0604020202020204" pitchFamily="34" charset="0"/>
                <a:cs typeface="Arial" panose="020B0604020202020204" pitchFamily="34" charset="0"/>
              </a:rPr>
              <a:t>Brief summary of your background </a:t>
            </a:r>
          </a:p>
          <a:p>
            <a:pPr>
              <a:defRPr/>
            </a:pPr>
            <a:endParaRPr lang="en-US" altLang="en-US" sz="800" dirty="0">
              <a:solidFill>
                <a:srgbClr val="000000"/>
              </a:solidFill>
              <a:latin typeface="Arial" panose="020B0604020202020204" pitchFamily="34" charset="0"/>
              <a:cs typeface="Arial" panose="020B0604020202020204" pitchFamily="34" charset="0"/>
            </a:endParaRPr>
          </a:p>
          <a:p>
            <a:pPr>
              <a:defRPr/>
            </a:pPr>
            <a:r>
              <a:rPr lang="en-US" altLang="en-US" sz="2000" dirty="0">
                <a:solidFill>
                  <a:srgbClr val="000000"/>
                </a:solidFill>
                <a:latin typeface="Arial" panose="020B0604020202020204" pitchFamily="34" charset="0"/>
                <a:cs typeface="Arial" panose="020B0604020202020204" pitchFamily="34" charset="0"/>
              </a:rPr>
              <a:t>Lasts from 30 seconds to 1 minute</a:t>
            </a:r>
          </a:p>
          <a:p>
            <a:pPr>
              <a:defRPr/>
            </a:pPr>
            <a:endParaRPr lang="en-US" altLang="en-US" sz="800" dirty="0">
              <a:solidFill>
                <a:srgbClr val="000000"/>
              </a:solidFill>
              <a:latin typeface="Arial" panose="020B0604020202020204" pitchFamily="34" charset="0"/>
              <a:cs typeface="Arial" panose="020B0604020202020204" pitchFamily="34" charset="0"/>
            </a:endParaRPr>
          </a:p>
          <a:p>
            <a:pPr>
              <a:defRPr/>
            </a:pPr>
            <a:r>
              <a:rPr lang="en-US" altLang="en-US" sz="2000" dirty="0">
                <a:solidFill>
                  <a:srgbClr val="000000"/>
                </a:solidFill>
                <a:latin typeface="Arial" panose="020B0604020202020204" pitchFamily="34" charset="0"/>
                <a:cs typeface="Arial" panose="020B0604020202020204" pitchFamily="34" charset="0"/>
              </a:rPr>
              <a:t>Should be memorized (but spoken with casual delivery) so you appear more confident</a:t>
            </a:r>
          </a:p>
          <a:p>
            <a:pPr>
              <a:defRPr/>
            </a:pPr>
            <a:endParaRPr lang="en-US" altLang="en-US" sz="800" dirty="0">
              <a:solidFill>
                <a:srgbClr val="000000"/>
              </a:solidFill>
              <a:latin typeface="Arial" panose="020B0604020202020204" pitchFamily="34" charset="0"/>
              <a:cs typeface="Arial" panose="020B0604020202020204" pitchFamily="34" charset="0"/>
            </a:endParaRPr>
          </a:p>
          <a:p>
            <a:pPr>
              <a:defRPr/>
            </a:pPr>
            <a:r>
              <a:rPr lang="en-US" altLang="en-US" sz="2000" dirty="0">
                <a:solidFill>
                  <a:srgbClr val="000000"/>
                </a:solidFill>
                <a:latin typeface="Arial" panose="020B0604020202020204" pitchFamily="34" charset="0"/>
                <a:cs typeface="Arial" panose="020B0604020202020204" pitchFamily="34" charset="0"/>
              </a:rPr>
              <a:t>Usually consists of three parts:</a:t>
            </a:r>
          </a:p>
          <a:p>
            <a:pPr lvl="1">
              <a:defRPr/>
            </a:pPr>
            <a:r>
              <a:rPr lang="en-US" altLang="en-US" sz="2000" dirty="0">
                <a:solidFill>
                  <a:srgbClr val="000000"/>
                </a:solidFill>
                <a:latin typeface="Arial" panose="020B0604020202020204" pitchFamily="34" charset="0"/>
                <a:cs typeface="Arial" panose="020B0604020202020204" pitchFamily="34" charset="0"/>
              </a:rPr>
              <a:t>Where you’re from</a:t>
            </a:r>
          </a:p>
          <a:p>
            <a:pPr lvl="1">
              <a:defRPr/>
            </a:pPr>
            <a:r>
              <a:rPr lang="en-US" altLang="en-US" sz="2000" dirty="0">
                <a:solidFill>
                  <a:srgbClr val="000000"/>
                </a:solidFill>
                <a:latin typeface="Arial" panose="020B0604020202020204" pitchFamily="34" charset="0"/>
                <a:cs typeface="Arial" panose="020B0604020202020204" pitchFamily="34" charset="0"/>
              </a:rPr>
              <a:t>Where you are now/What you’ve done</a:t>
            </a:r>
          </a:p>
          <a:p>
            <a:pPr lvl="1">
              <a:defRPr/>
            </a:pPr>
            <a:r>
              <a:rPr lang="en-US" altLang="en-US" sz="2000" dirty="0">
                <a:solidFill>
                  <a:srgbClr val="000000"/>
                </a:solidFill>
                <a:latin typeface="Arial" panose="020B0604020202020204" pitchFamily="34" charset="0"/>
                <a:cs typeface="Arial" panose="020B0604020202020204" pitchFamily="34" charset="0"/>
              </a:rPr>
              <a:t>Where you’re going</a:t>
            </a:r>
          </a:p>
          <a:p>
            <a:pPr lvl="1">
              <a:defRPr/>
            </a:pPr>
            <a:endParaRPr lang="en-US" altLang="en-US" sz="800" dirty="0">
              <a:solidFill>
                <a:srgbClr val="000000"/>
              </a:solidFill>
              <a:latin typeface="Arial" panose="020B0604020202020204" pitchFamily="34" charset="0"/>
              <a:cs typeface="Arial" panose="020B0604020202020204" pitchFamily="34" charset="0"/>
            </a:endParaRPr>
          </a:p>
          <a:p>
            <a:pPr>
              <a:defRPr/>
            </a:pPr>
            <a:r>
              <a:rPr lang="en-US" altLang="en-US" sz="2000" dirty="0">
                <a:solidFill>
                  <a:srgbClr val="000000"/>
                </a:solidFill>
                <a:latin typeface="Arial" panose="020B0604020202020204" pitchFamily="34" charset="0"/>
                <a:cs typeface="Arial" panose="020B0604020202020204" pitchFamily="34" charset="0"/>
              </a:rPr>
              <a:t>Helps you focus, provides recruiter with positive mindset and sets strong tone for interview</a:t>
            </a:r>
          </a:p>
        </p:txBody>
      </p:sp>
    </p:spTree>
    <p:extLst>
      <p:ext uri="{BB962C8B-B14F-4D97-AF65-F5344CB8AC3E}">
        <p14:creationId xmlns:p14="http://schemas.microsoft.com/office/powerpoint/2010/main" val="327778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32A2627D-0F87-4422-AE20-5B7DF2C155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2457" y="291343"/>
            <a:ext cx="4091844" cy="40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063CF3D1-B46C-4464-AB30-2D57475A2662}"/>
              </a:ext>
            </a:extLst>
          </p:cNvPr>
          <p:cNvSpPr>
            <a:spLocks noGrp="1" noChangeArrowheads="1"/>
          </p:cNvSpPr>
          <p:nvPr>
            <p:ph type="title"/>
          </p:nvPr>
        </p:nvSpPr>
        <p:spPr bwMode="auto">
          <a:xfrm>
            <a:off x="477838" y="231775"/>
            <a:ext cx="7772401" cy="573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800" b="1" dirty="0">
                <a:latin typeface="Arial" panose="020B0604020202020204" pitchFamily="34" charset="0"/>
                <a:cs typeface="Arial" panose="020B0604020202020204" pitchFamily="34" charset="0"/>
              </a:rPr>
              <a:t>Content of Your Elevator Pitch</a:t>
            </a:r>
          </a:p>
        </p:txBody>
      </p:sp>
      <p:sp>
        <p:nvSpPr>
          <p:cNvPr id="5" name="Rectangle 3">
            <a:extLst>
              <a:ext uri="{FF2B5EF4-FFF2-40B4-BE49-F238E27FC236}">
                <a16:creationId xmlns:a16="http://schemas.microsoft.com/office/drawing/2014/main" id="{D1D3106A-B033-439A-A62C-D969074F6A6B}"/>
              </a:ext>
            </a:extLst>
          </p:cNvPr>
          <p:cNvSpPr txBox="1">
            <a:spLocks noChangeArrowheads="1"/>
          </p:cNvSpPr>
          <p:nvPr/>
        </p:nvSpPr>
        <p:spPr>
          <a:xfrm>
            <a:off x="746620" y="842746"/>
            <a:ext cx="8288107" cy="4692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lnSpc>
                <a:spcPct val="90000"/>
              </a:lnSpc>
              <a:spcAft>
                <a:spcPct val="0"/>
              </a:spcAft>
              <a:buNone/>
              <a:defRPr/>
            </a:pPr>
            <a:r>
              <a:rPr lang="en-US" sz="2400" i="1" dirty="0">
                <a:solidFill>
                  <a:srgbClr val="000000"/>
                </a:solidFill>
                <a:latin typeface="Arial" panose="020B0604020202020204" pitchFamily="34" charset="0"/>
                <a:ea typeface="ＭＳ Ｐゴシック" charset="0"/>
                <a:cs typeface="Arial" panose="020B0604020202020204" pitchFamily="34" charset="0"/>
              </a:rPr>
              <a:t>The </a:t>
            </a:r>
            <a:r>
              <a:rPr lang="en-US" sz="2400" i="1" dirty="0" err="1">
                <a:solidFill>
                  <a:srgbClr val="000000"/>
                </a:solidFill>
                <a:latin typeface="Arial" panose="020B0604020202020204" pitchFamily="34" charset="0"/>
                <a:ea typeface="ＭＳ Ｐゴシック" charset="0"/>
                <a:cs typeface="Arial" panose="020B0604020202020204" pitchFamily="34" charset="0"/>
              </a:rPr>
              <a:t>Verbals</a:t>
            </a:r>
            <a:r>
              <a:rPr lang="en-US" sz="2400" i="1" dirty="0">
                <a:solidFill>
                  <a:srgbClr val="000000"/>
                </a:solidFill>
                <a:latin typeface="Arial" panose="020B0604020202020204" pitchFamily="34" charset="0"/>
                <a:ea typeface="ＭＳ Ｐゴシック" charset="0"/>
                <a:cs typeface="Arial" panose="020B0604020202020204" pitchFamily="34" charset="0"/>
              </a:rPr>
              <a:t>:</a:t>
            </a:r>
          </a:p>
          <a:p>
            <a:pPr marL="914400" lvl="1" indent="-342900" fontAlgn="base">
              <a:lnSpc>
                <a:spcPct val="90000"/>
              </a:lnSpc>
              <a:spcAft>
                <a:spcPct val="0"/>
              </a:spcAft>
              <a:buFont typeface="Arial" panose="020B0604020202020204" pitchFamily="34" charset="0"/>
              <a:buChar char="•"/>
              <a:defRPr/>
            </a:pPr>
            <a:r>
              <a:rPr lang="en-US" sz="2000" dirty="0">
                <a:solidFill>
                  <a:srgbClr val="000000"/>
                </a:solidFill>
                <a:latin typeface="Arial" panose="020B0604020202020204" pitchFamily="34" charset="0"/>
                <a:ea typeface="ＭＳ Ｐゴシック" charset="0"/>
                <a:cs typeface="Arial" panose="020B0604020202020204" pitchFamily="34" charset="0"/>
              </a:rPr>
              <a:t>Name</a:t>
            </a:r>
          </a:p>
          <a:p>
            <a:pPr marL="914400" lvl="1" indent="-342900" fontAlgn="base">
              <a:lnSpc>
                <a:spcPct val="90000"/>
              </a:lnSpc>
              <a:spcAft>
                <a:spcPct val="0"/>
              </a:spcAft>
              <a:buFont typeface="Arial" panose="020B0604020202020204" pitchFamily="34" charset="0"/>
              <a:buChar char="•"/>
              <a:defRPr/>
            </a:pPr>
            <a:r>
              <a:rPr lang="en-US" sz="2000" dirty="0">
                <a:solidFill>
                  <a:srgbClr val="000000"/>
                </a:solidFill>
                <a:latin typeface="Arial" panose="020B0604020202020204" pitchFamily="34" charset="0"/>
                <a:ea typeface="ＭＳ Ｐゴシック" charset="0"/>
                <a:cs typeface="Arial" panose="020B0604020202020204" pitchFamily="34" charset="0"/>
              </a:rPr>
              <a:t>Major/Area of Professional Interest</a:t>
            </a:r>
          </a:p>
          <a:p>
            <a:pPr marL="914400" lvl="1" indent="-342900" fontAlgn="base">
              <a:lnSpc>
                <a:spcPct val="90000"/>
              </a:lnSpc>
              <a:spcAft>
                <a:spcPct val="0"/>
              </a:spcAft>
              <a:buFont typeface="Arial" panose="020B0604020202020204" pitchFamily="34" charset="0"/>
              <a:buChar char="•"/>
              <a:defRPr/>
            </a:pPr>
            <a:r>
              <a:rPr lang="en-US" sz="2000" dirty="0">
                <a:solidFill>
                  <a:srgbClr val="000000"/>
                </a:solidFill>
                <a:latin typeface="Arial" panose="020B0604020202020204" pitchFamily="34" charset="0"/>
                <a:ea typeface="ＭＳ Ｐゴシック" charset="0"/>
                <a:cs typeface="Arial" panose="020B0604020202020204" pitchFamily="34" charset="0"/>
              </a:rPr>
              <a:t>Internships/Jobs/Research/Fieldwork</a:t>
            </a:r>
          </a:p>
          <a:p>
            <a:pPr marL="914400" lvl="1" indent="-342900" fontAlgn="base">
              <a:lnSpc>
                <a:spcPct val="90000"/>
              </a:lnSpc>
              <a:spcAft>
                <a:spcPct val="0"/>
              </a:spcAft>
              <a:buFont typeface="Arial" panose="020B0604020202020204" pitchFamily="34" charset="0"/>
              <a:buChar char="•"/>
              <a:defRPr/>
            </a:pPr>
            <a:r>
              <a:rPr lang="en-US" sz="2000" dirty="0">
                <a:solidFill>
                  <a:srgbClr val="000000"/>
                </a:solidFill>
                <a:latin typeface="Arial" panose="020B0604020202020204" pitchFamily="34" charset="0"/>
                <a:ea typeface="ＭＳ Ｐゴシック" charset="0"/>
                <a:cs typeface="Arial" panose="020B0604020202020204" pitchFamily="34" charset="0"/>
              </a:rPr>
              <a:t>Field of Interest/Organizations</a:t>
            </a:r>
          </a:p>
          <a:p>
            <a:pPr marL="1371600" lvl="3" indent="0" fontAlgn="base">
              <a:lnSpc>
                <a:spcPct val="90000"/>
              </a:lnSpc>
              <a:spcAft>
                <a:spcPct val="0"/>
              </a:spcAft>
              <a:buNone/>
              <a:defRPr/>
            </a:pPr>
            <a:endParaRPr lang="en-US" dirty="0">
              <a:solidFill>
                <a:srgbClr val="000000"/>
              </a:solidFill>
              <a:latin typeface="Arial" panose="020B0604020202020204" pitchFamily="34" charset="0"/>
              <a:ea typeface="ＭＳ Ｐゴシック" charset="0"/>
              <a:cs typeface="Arial" panose="020B0604020202020204" pitchFamily="34" charset="0"/>
            </a:endParaRPr>
          </a:p>
          <a:p>
            <a:pPr fontAlgn="base">
              <a:lnSpc>
                <a:spcPct val="90000"/>
              </a:lnSpc>
              <a:spcAft>
                <a:spcPct val="0"/>
              </a:spcAft>
              <a:buNone/>
              <a:defRPr/>
            </a:pPr>
            <a:r>
              <a:rPr lang="en-US" sz="2400" i="1" dirty="0">
                <a:solidFill>
                  <a:srgbClr val="000000"/>
                </a:solidFill>
                <a:latin typeface="Arial" panose="020B0604020202020204" pitchFamily="34" charset="0"/>
                <a:ea typeface="ＭＳ Ｐゴシック" charset="0"/>
                <a:cs typeface="Arial" panose="020B0604020202020204" pitchFamily="34" charset="0"/>
              </a:rPr>
              <a:t>The Non-</a:t>
            </a:r>
            <a:r>
              <a:rPr lang="en-US" sz="2400" i="1" dirty="0" err="1">
                <a:solidFill>
                  <a:srgbClr val="000000"/>
                </a:solidFill>
                <a:latin typeface="Arial" panose="020B0604020202020204" pitchFamily="34" charset="0"/>
                <a:ea typeface="ＭＳ Ｐゴシック" charset="0"/>
                <a:cs typeface="Arial" panose="020B0604020202020204" pitchFamily="34" charset="0"/>
              </a:rPr>
              <a:t>Verbals</a:t>
            </a:r>
            <a:r>
              <a:rPr lang="en-US" sz="2400" i="1" dirty="0">
                <a:solidFill>
                  <a:srgbClr val="000000"/>
                </a:solidFill>
                <a:latin typeface="Arial" panose="020B0604020202020204" pitchFamily="34" charset="0"/>
                <a:ea typeface="ＭＳ Ｐゴシック" charset="0"/>
                <a:cs typeface="Arial" panose="020B0604020202020204" pitchFamily="34" charset="0"/>
              </a:rPr>
              <a:t>:</a:t>
            </a:r>
          </a:p>
          <a:p>
            <a:pPr marL="857250" lvl="1" fontAlgn="base">
              <a:lnSpc>
                <a:spcPct val="90000"/>
              </a:lnSpc>
              <a:spcAft>
                <a:spcPct val="0"/>
              </a:spcAft>
              <a:buFont typeface="Arial" panose="020B0604020202020204" pitchFamily="34" charset="0"/>
              <a:buChar char="•"/>
              <a:defRPr/>
            </a:pPr>
            <a:r>
              <a:rPr lang="en-US" sz="2000" dirty="0">
                <a:solidFill>
                  <a:srgbClr val="000000"/>
                </a:solidFill>
                <a:latin typeface="Arial" panose="020B0604020202020204" pitchFamily="34" charset="0"/>
                <a:ea typeface="ＭＳ Ｐゴシック" charset="0"/>
                <a:cs typeface="Arial" panose="020B0604020202020204" pitchFamily="34" charset="0"/>
              </a:rPr>
              <a:t>Positive body language</a:t>
            </a:r>
          </a:p>
          <a:p>
            <a:pPr marL="857250" lvl="1" fontAlgn="base">
              <a:lnSpc>
                <a:spcPct val="90000"/>
              </a:lnSpc>
              <a:spcAft>
                <a:spcPct val="0"/>
              </a:spcAft>
              <a:buFont typeface="Arial" panose="020B0604020202020204" pitchFamily="34" charset="0"/>
              <a:buChar char="•"/>
              <a:defRPr/>
            </a:pPr>
            <a:r>
              <a:rPr lang="en-US" sz="2000" dirty="0">
                <a:solidFill>
                  <a:srgbClr val="000000"/>
                </a:solidFill>
                <a:latin typeface="Arial" panose="020B0604020202020204" pitchFamily="34" charset="0"/>
                <a:ea typeface="ＭＳ Ｐゴシック" charset="0"/>
                <a:cs typeface="Arial" panose="020B0604020202020204" pitchFamily="34" charset="0"/>
              </a:rPr>
              <a:t>Comfortable transition during conversation</a:t>
            </a:r>
          </a:p>
          <a:p>
            <a:pPr lvl="2" fontAlgn="base">
              <a:lnSpc>
                <a:spcPct val="90000"/>
              </a:lnSpc>
              <a:spcAft>
                <a:spcPct val="0"/>
              </a:spcAft>
              <a:defRPr/>
            </a:pPr>
            <a:endParaRPr lang="en-US" sz="2000" dirty="0">
              <a:solidFill>
                <a:srgbClr val="000000"/>
              </a:solidFill>
              <a:latin typeface="Arial" panose="020B0604020202020204" pitchFamily="34" charset="0"/>
              <a:ea typeface="ＭＳ Ｐゴシック" charset="0"/>
              <a:cs typeface="Arial" panose="020B0604020202020204" pitchFamily="34" charset="0"/>
            </a:endParaRPr>
          </a:p>
          <a:p>
            <a:pPr fontAlgn="base">
              <a:lnSpc>
                <a:spcPct val="90000"/>
              </a:lnSpc>
              <a:spcAft>
                <a:spcPct val="0"/>
              </a:spcAft>
              <a:buNone/>
              <a:defRPr/>
            </a:pPr>
            <a:r>
              <a:rPr lang="en-US" sz="2400" i="1" dirty="0">
                <a:solidFill>
                  <a:srgbClr val="000000"/>
                </a:solidFill>
                <a:latin typeface="Arial" panose="020B0604020202020204" pitchFamily="34" charset="0"/>
                <a:ea typeface="ＭＳ Ｐゴシック" charset="0"/>
                <a:cs typeface="Arial" panose="020B0604020202020204" pitchFamily="34" charset="0"/>
              </a:rPr>
              <a:t>When/Why</a:t>
            </a:r>
            <a:r>
              <a:rPr lang="en-US" sz="2400" dirty="0">
                <a:solidFill>
                  <a:srgbClr val="000000"/>
                </a:solidFill>
                <a:latin typeface="Arial" panose="020B0604020202020204" pitchFamily="34" charset="0"/>
                <a:ea typeface="ＭＳ Ｐゴシック" charset="0"/>
                <a:cs typeface="Arial" panose="020B0604020202020204" pitchFamily="34" charset="0"/>
              </a:rPr>
              <a:t>:</a:t>
            </a:r>
          </a:p>
          <a:p>
            <a:pPr marL="857250" lvl="1" fontAlgn="base">
              <a:lnSpc>
                <a:spcPct val="90000"/>
              </a:lnSpc>
              <a:spcAft>
                <a:spcPct val="0"/>
              </a:spcAft>
              <a:buFont typeface="Arial" panose="020B0604020202020204" pitchFamily="34" charset="0"/>
              <a:buChar char="•"/>
              <a:defRPr/>
            </a:pPr>
            <a:r>
              <a:rPr lang="en-US" sz="2000" dirty="0">
                <a:solidFill>
                  <a:srgbClr val="000000"/>
                </a:solidFill>
                <a:latin typeface="Arial" panose="020B0604020202020204" pitchFamily="34" charset="0"/>
                <a:ea typeface="ＭＳ Ｐゴシック" charset="0"/>
                <a:cs typeface="Arial" panose="020B0604020202020204" pitchFamily="34" charset="0"/>
              </a:rPr>
              <a:t>To answer the “Tell Me About Yourself” Question, Informational Interviews, Networking Events, Career Fairs, Elevators</a:t>
            </a:r>
          </a:p>
          <a:p>
            <a:pPr lvl="2" fontAlgn="base">
              <a:lnSpc>
                <a:spcPct val="90000"/>
              </a:lnSpc>
              <a:spcAft>
                <a:spcPct val="0"/>
              </a:spcAft>
              <a:defRPr/>
            </a:pPr>
            <a:endParaRPr lang="en-US" sz="1800" dirty="0">
              <a:solidFill>
                <a:srgbClr val="990000"/>
              </a:solidFill>
              <a:latin typeface="Calibri"/>
              <a:ea typeface="ＭＳ Ｐゴシック" charset="0"/>
            </a:endParaRPr>
          </a:p>
          <a:p>
            <a:pPr lvl="2" fontAlgn="base">
              <a:lnSpc>
                <a:spcPct val="90000"/>
              </a:lnSpc>
              <a:spcAft>
                <a:spcPct val="0"/>
              </a:spcAft>
              <a:defRPr/>
            </a:pPr>
            <a:endParaRPr lang="en-US" sz="1800" dirty="0">
              <a:solidFill>
                <a:srgbClr val="990000"/>
              </a:solidFill>
              <a:latin typeface="USCFrutiger" charset="0"/>
              <a:ea typeface="ＭＳ Ｐゴシック" charset="0"/>
            </a:endParaRPr>
          </a:p>
          <a:p>
            <a:pPr lvl="2" fontAlgn="base">
              <a:lnSpc>
                <a:spcPct val="90000"/>
              </a:lnSpc>
              <a:spcAft>
                <a:spcPct val="0"/>
              </a:spcAft>
              <a:defRPr/>
            </a:pPr>
            <a:endParaRPr lang="en-US" sz="1800" dirty="0">
              <a:solidFill>
                <a:srgbClr val="990000"/>
              </a:solidFill>
              <a:latin typeface="USCFrutiger" charset="0"/>
              <a:ea typeface="ＭＳ Ｐゴシック" charset="0"/>
            </a:endParaRPr>
          </a:p>
        </p:txBody>
      </p:sp>
    </p:spTree>
    <p:extLst>
      <p:ext uri="{BB962C8B-B14F-4D97-AF65-F5344CB8AC3E}">
        <p14:creationId xmlns:p14="http://schemas.microsoft.com/office/powerpoint/2010/main" val="360320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677461-8A93-46AA-A6FE-D961364ECFB4}"/>
              </a:ext>
            </a:extLst>
          </p:cNvPr>
          <p:cNvSpPr/>
          <p:nvPr/>
        </p:nvSpPr>
        <p:spPr>
          <a:xfrm>
            <a:off x="1110143" y="1016326"/>
            <a:ext cx="5710106" cy="4154984"/>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444444"/>
                </a:solidFill>
              </a:rPr>
              <a:t>Test out your connection beforehand – be familiar with your Zoom/Skype tools</a:t>
            </a:r>
          </a:p>
          <a:p>
            <a:pPr marL="285750" indent="-285750">
              <a:buFont typeface="Arial" panose="020B0604020202020204" pitchFamily="34" charset="0"/>
              <a:buChar char="•"/>
            </a:pPr>
            <a:endParaRPr lang="en-US" sz="800" dirty="0">
              <a:solidFill>
                <a:srgbClr val="444444"/>
              </a:solidFill>
            </a:endParaRPr>
          </a:p>
          <a:p>
            <a:pPr marL="285750" indent="-285750">
              <a:buFont typeface="Arial" panose="020B0604020202020204" pitchFamily="34" charset="0"/>
              <a:buChar char="•"/>
            </a:pPr>
            <a:r>
              <a:rPr lang="en-US" sz="2000" dirty="0">
                <a:solidFill>
                  <a:srgbClr val="444444"/>
                </a:solidFill>
              </a:rPr>
              <a:t>Close all other computer programs</a:t>
            </a:r>
          </a:p>
          <a:p>
            <a:pPr marL="285750" indent="-285750">
              <a:buFont typeface="Arial" panose="020B0604020202020204" pitchFamily="34" charset="0"/>
              <a:buChar char="•"/>
            </a:pPr>
            <a:endParaRPr lang="en-US" sz="800" dirty="0">
              <a:solidFill>
                <a:srgbClr val="444444"/>
              </a:solidFill>
            </a:endParaRPr>
          </a:p>
          <a:p>
            <a:pPr marL="285750" indent="-285750">
              <a:buFont typeface="Arial" panose="020B0604020202020204" pitchFamily="34" charset="0"/>
              <a:buChar char="•"/>
            </a:pPr>
            <a:r>
              <a:rPr lang="en-US" sz="2000" dirty="0">
                <a:solidFill>
                  <a:srgbClr val="444444"/>
                </a:solidFill>
              </a:rPr>
              <a:t>Dress appropriately</a:t>
            </a:r>
          </a:p>
          <a:p>
            <a:pPr marL="285750" indent="-285750">
              <a:buFont typeface="Arial" panose="020B0604020202020204" pitchFamily="34" charset="0"/>
              <a:buChar char="•"/>
            </a:pPr>
            <a:endParaRPr lang="en-US" sz="800" dirty="0">
              <a:solidFill>
                <a:srgbClr val="444444"/>
              </a:solidFill>
            </a:endParaRPr>
          </a:p>
          <a:p>
            <a:pPr marL="285750" indent="-285750">
              <a:buFont typeface="Arial" panose="020B0604020202020204" pitchFamily="34" charset="0"/>
              <a:buChar char="•"/>
            </a:pPr>
            <a:r>
              <a:rPr lang="en-US" sz="2000" dirty="0">
                <a:solidFill>
                  <a:srgbClr val="444444"/>
                </a:solidFill>
              </a:rPr>
              <a:t>Silence is golden</a:t>
            </a:r>
          </a:p>
          <a:p>
            <a:pPr marL="285750" indent="-285750">
              <a:buFont typeface="Arial" panose="020B0604020202020204" pitchFamily="34" charset="0"/>
              <a:buChar char="•"/>
            </a:pPr>
            <a:endParaRPr lang="en-US" sz="800" dirty="0">
              <a:solidFill>
                <a:srgbClr val="444444"/>
              </a:solidFill>
            </a:endParaRPr>
          </a:p>
          <a:p>
            <a:pPr marL="285750" indent="-285750">
              <a:buFont typeface="Arial" panose="020B0604020202020204" pitchFamily="34" charset="0"/>
              <a:buChar char="•"/>
            </a:pPr>
            <a:r>
              <a:rPr lang="en-US" sz="2000" dirty="0">
                <a:solidFill>
                  <a:srgbClr val="444444"/>
                </a:solidFill>
              </a:rPr>
              <a:t>Set the stage</a:t>
            </a:r>
          </a:p>
          <a:p>
            <a:pPr marL="285750" indent="-285750">
              <a:buFont typeface="Arial" panose="020B0604020202020204" pitchFamily="34" charset="0"/>
              <a:buChar char="•"/>
            </a:pPr>
            <a:endParaRPr lang="en-US" sz="800" dirty="0">
              <a:solidFill>
                <a:srgbClr val="444444"/>
              </a:solidFill>
            </a:endParaRPr>
          </a:p>
          <a:p>
            <a:pPr marL="285750" indent="-285750">
              <a:buFont typeface="Arial" panose="020B0604020202020204" pitchFamily="34" charset="0"/>
              <a:buChar char="•"/>
            </a:pPr>
            <a:r>
              <a:rPr lang="en-US" sz="2000" dirty="0">
                <a:solidFill>
                  <a:srgbClr val="444444"/>
                </a:solidFill>
              </a:rPr>
              <a:t>Lights!</a:t>
            </a:r>
          </a:p>
          <a:p>
            <a:pPr marL="285750" indent="-285750">
              <a:buFont typeface="Arial" panose="020B0604020202020204" pitchFamily="34" charset="0"/>
              <a:buChar char="•"/>
            </a:pPr>
            <a:endParaRPr lang="en-US" sz="800" dirty="0">
              <a:solidFill>
                <a:srgbClr val="444444"/>
              </a:solidFill>
            </a:endParaRPr>
          </a:p>
          <a:p>
            <a:pPr marL="285750" indent="-285750">
              <a:buFont typeface="Arial" panose="020B0604020202020204" pitchFamily="34" charset="0"/>
              <a:buChar char="•"/>
            </a:pPr>
            <a:r>
              <a:rPr lang="en-US" sz="2000" dirty="0">
                <a:solidFill>
                  <a:srgbClr val="444444"/>
                </a:solidFill>
              </a:rPr>
              <a:t>Look at the camera</a:t>
            </a:r>
          </a:p>
          <a:p>
            <a:pPr marL="285750" indent="-285750">
              <a:buFont typeface="Arial" panose="020B0604020202020204" pitchFamily="34" charset="0"/>
              <a:buChar char="•"/>
            </a:pPr>
            <a:endParaRPr lang="en-US" sz="800" dirty="0">
              <a:solidFill>
                <a:srgbClr val="444444"/>
              </a:solidFill>
            </a:endParaRPr>
          </a:p>
          <a:p>
            <a:pPr marL="285750" indent="-285750">
              <a:buFont typeface="Arial" panose="020B0604020202020204" pitchFamily="34" charset="0"/>
              <a:buChar char="•"/>
            </a:pPr>
            <a:r>
              <a:rPr lang="en-US" sz="2000" dirty="0">
                <a:solidFill>
                  <a:srgbClr val="444444"/>
                </a:solidFill>
              </a:rPr>
              <a:t>Don’t fidget</a:t>
            </a:r>
          </a:p>
          <a:p>
            <a:pPr marL="285750" indent="-285750">
              <a:buFont typeface="Arial" panose="020B0604020202020204" pitchFamily="34" charset="0"/>
              <a:buChar char="•"/>
            </a:pPr>
            <a:endParaRPr lang="en-US" sz="800" dirty="0">
              <a:solidFill>
                <a:srgbClr val="444444"/>
              </a:solidFill>
            </a:endParaRPr>
          </a:p>
          <a:p>
            <a:pPr marL="285750" indent="-285750">
              <a:buFont typeface="Arial" panose="020B0604020202020204" pitchFamily="34" charset="0"/>
              <a:buChar char="•"/>
            </a:pPr>
            <a:r>
              <a:rPr lang="en-US" sz="2000" dirty="0">
                <a:solidFill>
                  <a:srgbClr val="444444"/>
                </a:solidFill>
              </a:rPr>
              <a:t>It’s OK to say if it’s your first time!</a:t>
            </a:r>
          </a:p>
        </p:txBody>
      </p:sp>
      <p:sp>
        <p:nvSpPr>
          <p:cNvPr id="3" name="TextBox 2">
            <a:extLst>
              <a:ext uri="{FF2B5EF4-FFF2-40B4-BE49-F238E27FC236}">
                <a16:creationId xmlns:a16="http://schemas.microsoft.com/office/drawing/2014/main" id="{5E2C3531-8AEE-4A55-BD1D-9C86AC084D88}"/>
              </a:ext>
            </a:extLst>
          </p:cNvPr>
          <p:cNvSpPr txBox="1"/>
          <p:nvPr/>
        </p:nvSpPr>
        <p:spPr>
          <a:xfrm>
            <a:off x="444616" y="436227"/>
            <a:ext cx="5248712" cy="461665"/>
          </a:xfrm>
          <a:prstGeom prst="rect">
            <a:avLst/>
          </a:prstGeom>
          <a:noFill/>
        </p:spPr>
        <p:txBody>
          <a:bodyPr wrap="square" rtlCol="0">
            <a:spAutoFit/>
          </a:bodyPr>
          <a:lstStyle/>
          <a:p>
            <a:r>
              <a:rPr lang="en-US" sz="2400" b="1" dirty="0"/>
              <a:t>How to Handle Virtual Interviews</a:t>
            </a:r>
          </a:p>
        </p:txBody>
      </p:sp>
      <p:pic>
        <p:nvPicPr>
          <p:cNvPr id="4" name="Picture 3">
            <a:extLst>
              <a:ext uri="{FF2B5EF4-FFF2-40B4-BE49-F238E27FC236}">
                <a16:creationId xmlns:a16="http://schemas.microsoft.com/office/drawing/2014/main" id="{F6C3E4F7-DEB9-4041-9493-C21052F4CD15}"/>
              </a:ext>
            </a:extLst>
          </p:cNvPr>
          <p:cNvPicPr>
            <a:picLocks noChangeAspect="1"/>
          </p:cNvPicPr>
          <p:nvPr/>
        </p:nvPicPr>
        <p:blipFill>
          <a:blip r:embed="rId2"/>
          <a:stretch>
            <a:fillRect/>
          </a:stretch>
        </p:blipFill>
        <p:spPr>
          <a:xfrm>
            <a:off x="6265921" y="495873"/>
            <a:ext cx="3826036" cy="2444056"/>
          </a:xfrm>
          <a:prstGeom prst="rect">
            <a:avLst/>
          </a:prstGeom>
        </p:spPr>
      </p:pic>
      <p:pic>
        <p:nvPicPr>
          <p:cNvPr id="5" name="Picture 4">
            <a:extLst>
              <a:ext uri="{FF2B5EF4-FFF2-40B4-BE49-F238E27FC236}">
                <a16:creationId xmlns:a16="http://schemas.microsoft.com/office/drawing/2014/main" id="{1C4B687F-4798-4889-B676-11AD3DE0020A}"/>
              </a:ext>
            </a:extLst>
          </p:cNvPr>
          <p:cNvPicPr>
            <a:picLocks noChangeAspect="1"/>
          </p:cNvPicPr>
          <p:nvPr/>
        </p:nvPicPr>
        <p:blipFill>
          <a:blip r:embed="rId3"/>
          <a:stretch>
            <a:fillRect/>
          </a:stretch>
        </p:blipFill>
        <p:spPr>
          <a:xfrm>
            <a:off x="6265921" y="3169709"/>
            <a:ext cx="3826036" cy="2573144"/>
          </a:xfrm>
          <a:prstGeom prst="rect">
            <a:avLst/>
          </a:prstGeom>
        </p:spPr>
      </p:pic>
    </p:spTree>
    <p:extLst>
      <p:ext uri="{BB962C8B-B14F-4D97-AF65-F5344CB8AC3E}">
        <p14:creationId xmlns:p14="http://schemas.microsoft.com/office/powerpoint/2010/main" val="327232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1" descr="Tips-to-a-Successful-Interview1.jpg"/>
          <p:cNvPicPr preferRelativeResize="0"/>
          <p:nvPr/>
        </p:nvPicPr>
        <p:blipFill rotWithShape="1">
          <a:blip r:embed="rId3">
            <a:alphaModFix/>
          </a:blip>
          <a:srcRect/>
          <a:stretch/>
        </p:blipFill>
        <p:spPr>
          <a:xfrm>
            <a:off x="2667759" y="3328332"/>
            <a:ext cx="7315211" cy="1992312"/>
          </a:xfrm>
          <a:prstGeom prst="rect">
            <a:avLst/>
          </a:prstGeom>
          <a:solidFill>
            <a:schemeClr val="bg1">
              <a:lumMod val="85000"/>
            </a:schemeClr>
          </a:solidFill>
          <a:ln>
            <a:noFill/>
          </a:ln>
        </p:spPr>
      </p:pic>
      <p:sp>
        <p:nvSpPr>
          <p:cNvPr id="89" name="Google Shape;89;p11"/>
          <p:cNvSpPr txBox="1"/>
          <p:nvPr/>
        </p:nvSpPr>
        <p:spPr>
          <a:xfrm>
            <a:off x="1022445" y="844114"/>
            <a:ext cx="5823020" cy="2313633"/>
          </a:xfrm>
          <a:prstGeom prst="rect">
            <a:avLst/>
          </a:prstGeom>
          <a:solidFill>
            <a:srgbClr val="D9D9D9">
              <a:alpha val="89803"/>
            </a:srgbClr>
          </a:solidFill>
          <a:ln>
            <a:noFill/>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285750" indent="-285750">
              <a:lnSpc>
                <a:spcPct val="115000"/>
              </a:lnSpc>
              <a:buClr>
                <a:srgbClr val="1E1C11"/>
              </a:buClr>
              <a:buSzPts val="2000"/>
              <a:buFont typeface="Arial"/>
              <a:buChar char="•"/>
            </a:pPr>
            <a:r>
              <a:rPr lang="en-US" sz="2000" kern="0" dirty="0">
                <a:solidFill>
                  <a:srgbClr val="1E1C11"/>
                </a:solidFill>
                <a:latin typeface="Arial"/>
                <a:cs typeface="Arial"/>
                <a:sym typeface="Arial"/>
              </a:rPr>
              <a:t>First impressions (15 seconds) </a:t>
            </a:r>
            <a:endParaRPr sz="1400" kern="0" dirty="0">
              <a:solidFill>
                <a:srgbClr val="000000"/>
              </a:solidFill>
              <a:latin typeface="Arial"/>
              <a:cs typeface="Arial"/>
              <a:sym typeface="Arial"/>
            </a:endParaRPr>
          </a:p>
          <a:p>
            <a:pPr marL="285750" indent="-285750">
              <a:lnSpc>
                <a:spcPct val="115000"/>
              </a:lnSpc>
              <a:buClr>
                <a:srgbClr val="1E1C11"/>
              </a:buClr>
              <a:buSzPts val="2000"/>
              <a:buFont typeface="Arial"/>
              <a:buChar char="•"/>
            </a:pPr>
            <a:r>
              <a:rPr lang="en-US" sz="2000" kern="0" dirty="0">
                <a:solidFill>
                  <a:srgbClr val="1E1C11"/>
                </a:solidFill>
                <a:latin typeface="Arial"/>
                <a:cs typeface="Arial"/>
                <a:sym typeface="Arial"/>
              </a:rPr>
              <a:t>Attitude is everything</a:t>
            </a:r>
            <a:endParaRPr sz="1400" kern="0" dirty="0">
              <a:solidFill>
                <a:srgbClr val="000000"/>
              </a:solidFill>
              <a:latin typeface="Arial"/>
              <a:cs typeface="Arial"/>
              <a:sym typeface="Arial"/>
            </a:endParaRPr>
          </a:p>
          <a:p>
            <a:pPr marL="285750" indent="-285750">
              <a:lnSpc>
                <a:spcPct val="115000"/>
              </a:lnSpc>
              <a:buClr>
                <a:srgbClr val="1E1C11"/>
              </a:buClr>
              <a:buSzPts val="2000"/>
              <a:buFont typeface="Arial"/>
              <a:buChar char="•"/>
            </a:pPr>
            <a:r>
              <a:rPr lang="en-US" sz="2000" kern="0" dirty="0">
                <a:solidFill>
                  <a:srgbClr val="1E1C11"/>
                </a:solidFill>
                <a:latin typeface="Arial"/>
                <a:cs typeface="Arial"/>
                <a:sym typeface="Arial"/>
              </a:rPr>
              <a:t>Professional handshake, if offered –    </a:t>
            </a:r>
            <a:r>
              <a:rPr lang="en-US" sz="2000" b="1" kern="0" dirty="0">
                <a:latin typeface="Arial"/>
                <a:cs typeface="Arial"/>
                <a:sym typeface="Arial"/>
              </a:rPr>
              <a:t>CAVEAT! You do not HAVE to shake hands!</a:t>
            </a:r>
            <a:r>
              <a:rPr lang="en-US" sz="2000" kern="0" dirty="0">
                <a:solidFill>
                  <a:srgbClr val="1E1C11"/>
                </a:solidFill>
                <a:latin typeface="Arial"/>
                <a:cs typeface="Arial"/>
                <a:sym typeface="Arial"/>
              </a:rPr>
              <a:t> </a:t>
            </a:r>
            <a:endParaRPr sz="1400" kern="0" dirty="0">
              <a:solidFill>
                <a:srgbClr val="000000"/>
              </a:solidFill>
              <a:latin typeface="Arial"/>
              <a:cs typeface="Arial"/>
              <a:sym typeface="Arial"/>
            </a:endParaRPr>
          </a:p>
          <a:p>
            <a:pPr marL="285750" indent="-285750">
              <a:lnSpc>
                <a:spcPct val="115000"/>
              </a:lnSpc>
              <a:buClr>
                <a:srgbClr val="1E1C11"/>
              </a:buClr>
              <a:buSzPts val="2000"/>
              <a:buFont typeface="Arial"/>
              <a:buChar char="•"/>
            </a:pPr>
            <a:r>
              <a:rPr lang="en-US" sz="2000" kern="0" dirty="0">
                <a:solidFill>
                  <a:srgbClr val="1E1C11"/>
                </a:solidFill>
                <a:latin typeface="Arial"/>
                <a:cs typeface="Arial"/>
                <a:sym typeface="Arial"/>
              </a:rPr>
              <a:t>Be an engaged and active listener </a:t>
            </a:r>
            <a:endParaRPr sz="1400" kern="0" dirty="0">
              <a:solidFill>
                <a:srgbClr val="000000"/>
              </a:solidFill>
              <a:latin typeface="Arial"/>
              <a:cs typeface="Arial"/>
              <a:sym typeface="Arial"/>
            </a:endParaRPr>
          </a:p>
          <a:p>
            <a:pPr marL="285750" indent="-285750">
              <a:lnSpc>
                <a:spcPct val="115000"/>
              </a:lnSpc>
              <a:buClr>
                <a:srgbClr val="1E1C11"/>
              </a:buClr>
              <a:buSzPts val="2000"/>
              <a:buFont typeface="Arial"/>
              <a:buChar char="•"/>
            </a:pPr>
            <a:r>
              <a:rPr lang="en-US" sz="2000" kern="0" dirty="0">
                <a:solidFill>
                  <a:srgbClr val="1E1C11"/>
                </a:solidFill>
                <a:latin typeface="Arial"/>
                <a:cs typeface="Arial"/>
                <a:sym typeface="Arial"/>
              </a:rPr>
              <a:t>Use industry language &amp; terms</a:t>
            </a:r>
            <a:endParaRPr kern="0" dirty="0">
              <a:solidFill>
                <a:srgbClr val="990000"/>
              </a:solidFill>
              <a:latin typeface="Arial"/>
              <a:cs typeface="Arial"/>
              <a:sym typeface="Arial"/>
            </a:endParaRPr>
          </a:p>
        </p:txBody>
      </p:sp>
      <p:sp>
        <p:nvSpPr>
          <p:cNvPr id="90" name="Google Shape;90;p11"/>
          <p:cNvSpPr txBox="1"/>
          <p:nvPr/>
        </p:nvSpPr>
        <p:spPr>
          <a:xfrm>
            <a:off x="392111" y="62949"/>
            <a:ext cx="8229600" cy="610580"/>
          </a:xfrm>
          <a:prstGeom prst="rect">
            <a:avLst/>
          </a:prstGeom>
          <a:noFill/>
          <a:ln>
            <a:noFill/>
          </a:ln>
        </p:spPr>
        <p:txBody>
          <a:bodyPr spcFirstLastPara="1" wrap="square" lIns="91425" tIns="45700" rIns="91425" bIns="45700" anchor="ctr" anchorCtr="0">
            <a:noAutofit/>
          </a:bodyPr>
          <a:lstStyle/>
          <a:p>
            <a:pPr>
              <a:buClr>
                <a:srgbClr val="990000"/>
              </a:buClr>
              <a:buSzPts val="2400"/>
            </a:pPr>
            <a:r>
              <a:rPr lang="en-US" sz="2800" b="1" kern="0" dirty="0">
                <a:solidFill>
                  <a:srgbClr val="990000"/>
                </a:solidFill>
                <a:latin typeface="Arial"/>
                <a:cs typeface="Arial"/>
                <a:sym typeface="Arial"/>
              </a:rPr>
              <a:t>During the Interview - Time For You To Shine: </a:t>
            </a:r>
            <a:endParaRPr sz="2800" b="1" kern="0" dirty="0">
              <a:solidFill>
                <a:srgbClr val="990000"/>
              </a:solidFill>
              <a:latin typeface="Arial"/>
              <a:cs typeface="Arial"/>
              <a:sym typeface="Arial"/>
            </a:endParaRPr>
          </a:p>
        </p:txBody>
      </p:sp>
    </p:spTree>
    <p:extLst>
      <p:ext uri="{BB962C8B-B14F-4D97-AF65-F5344CB8AC3E}">
        <p14:creationId xmlns:p14="http://schemas.microsoft.com/office/powerpoint/2010/main" val="287038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2" descr="Tips-to-a-Successful-Interview1.jpg"/>
          <p:cNvPicPr preferRelativeResize="0"/>
          <p:nvPr/>
        </p:nvPicPr>
        <p:blipFill rotWithShape="1">
          <a:blip r:embed="rId3">
            <a:alphaModFix/>
          </a:blip>
          <a:srcRect/>
          <a:stretch/>
        </p:blipFill>
        <p:spPr>
          <a:xfrm>
            <a:off x="1791949" y="826851"/>
            <a:ext cx="8413548" cy="1947862"/>
          </a:xfrm>
          <a:prstGeom prst="rect">
            <a:avLst/>
          </a:prstGeom>
          <a:noFill/>
          <a:ln>
            <a:noFill/>
          </a:ln>
        </p:spPr>
      </p:pic>
      <p:sp>
        <p:nvSpPr>
          <p:cNvPr id="96" name="Google Shape;96;p12"/>
          <p:cNvSpPr txBox="1"/>
          <p:nvPr/>
        </p:nvSpPr>
        <p:spPr>
          <a:xfrm>
            <a:off x="325000" y="-141779"/>
            <a:ext cx="8229600" cy="1143000"/>
          </a:xfrm>
          <a:prstGeom prst="rect">
            <a:avLst/>
          </a:prstGeom>
          <a:noFill/>
          <a:ln>
            <a:noFill/>
          </a:ln>
        </p:spPr>
        <p:txBody>
          <a:bodyPr spcFirstLastPara="1" wrap="square" lIns="91425" tIns="45700" rIns="91425" bIns="45700" anchor="ctr" anchorCtr="0">
            <a:noAutofit/>
          </a:bodyPr>
          <a:lstStyle/>
          <a:p>
            <a:pPr>
              <a:lnSpc>
                <a:spcPct val="80000"/>
              </a:lnSpc>
              <a:buClr>
                <a:srgbClr val="990000"/>
              </a:buClr>
              <a:buSzPts val="2300"/>
            </a:pPr>
            <a:r>
              <a:rPr lang="en-US" sz="2800" b="1" kern="0" dirty="0">
                <a:solidFill>
                  <a:srgbClr val="990000"/>
                </a:solidFill>
                <a:latin typeface="Arial"/>
                <a:cs typeface="Arial"/>
                <a:sym typeface="Arial"/>
              </a:rPr>
              <a:t>Traditional Interview Questions</a:t>
            </a:r>
            <a:endParaRPr sz="2800" b="1" kern="0" dirty="0">
              <a:solidFill>
                <a:srgbClr val="990000"/>
              </a:solidFill>
              <a:latin typeface="Arial"/>
              <a:cs typeface="Arial"/>
              <a:sym typeface="Arial"/>
            </a:endParaRPr>
          </a:p>
        </p:txBody>
      </p:sp>
      <p:sp>
        <p:nvSpPr>
          <p:cNvPr id="3" name="TextBox 2"/>
          <p:cNvSpPr txBox="1"/>
          <p:nvPr/>
        </p:nvSpPr>
        <p:spPr>
          <a:xfrm>
            <a:off x="2313651" y="3552170"/>
            <a:ext cx="7111692" cy="1600438"/>
          </a:xfrm>
          <a:prstGeom prst="rect">
            <a:avLst/>
          </a:prstGeom>
          <a:solidFill>
            <a:schemeClr val="bg1">
              <a:lumMod val="85000"/>
            </a:schemeClr>
          </a:solidFill>
        </p:spPr>
        <p:txBody>
          <a:bodyPr wrap="square" rtlCol="0">
            <a:spAutoFit/>
          </a:bodyPr>
          <a:lstStyle/>
          <a:p>
            <a:pPr marL="285750" indent="-285750">
              <a:buClr>
                <a:srgbClr val="000000"/>
              </a:buClr>
              <a:buFont typeface="Arial" panose="020B0604020202020204" pitchFamily="34" charset="0"/>
              <a:buChar char="•"/>
            </a:pPr>
            <a:r>
              <a:rPr lang="en-US" sz="2000" kern="0" dirty="0">
                <a:solidFill>
                  <a:srgbClr val="000000"/>
                </a:solidFill>
                <a:latin typeface="Arial"/>
                <a:cs typeface="Arial"/>
                <a:sym typeface="Arial"/>
              </a:rPr>
              <a:t>Where do you see yourself in 3-5 years?</a:t>
            </a:r>
          </a:p>
          <a:p>
            <a:pPr marL="285750" indent="-285750">
              <a:buClr>
                <a:srgbClr val="000000"/>
              </a:buClr>
              <a:buFont typeface="Arial" panose="020B0604020202020204" pitchFamily="34" charset="0"/>
              <a:buChar char="•"/>
            </a:pPr>
            <a:endParaRPr lang="en-US" sz="600" kern="0" dirty="0">
              <a:solidFill>
                <a:srgbClr val="000000"/>
              </a:solidFill>
              <a:latin typeface="Arial"/>
              <a:cs typeface="Arial"/>
              <a:sym typeface="Arial"/>
            </a:endParaRPr>
          </a:p>
          <a:p>
            <a:pPr marL="285750" indent="-285750">
              <a:buClr>
                <a:srgbClr val="000000"/>
              </a:buClr>
              <a:buFont typeface="Arial" panose="020B0604020202020204" pitchFamily="34" charset="0"/>
              <a:buChar char="•"/>
            </a:pPr>
            <a:r>
              <a:rPr lang="en-US" sz="2000" kern="0" dirty="0">
                <a:solidFill>
                  <a:srgbClr val="000000"/>
                </a:solidFill>
                <a:latin typeface="Arial"/>
                <a:cs typeface="Arial"/>
                <a:sym typeface="Arial"/>
              </a:rPr>
              <a:t>Why do you want to leave your current job?</a:t>
            </a:r>
          </a:p>
          <a:p>
            <a:pPr marL="285750" indent="-285750">
              <a:buClr>
                <a:srgbClr val="000000"/>
              </a:buClr>
              <a:buFont typeface="Arial" panose="020B0604020202020204" pitchFamily="34" charset="0"/>
              <a:buChar char="•"/>
            </a:pPr>
            <a:endParaRPr lang="en-US" sz="600" kern="0" dirty="0">
              <a:solidFill>
                <a:srgbClr val="000000"/>
              </a:solidFill>
              <a:latin typeface="Arial"/>
              <a:cs typeface="Arial"/>
              <a:sym typeface="Arial"/>
            </a:endParaRPr>
          </a:p>
          <a:p>
            <a:pPr marL="285750" indent="-285750">
              <a:buClr>
                <a:srgbClr val="000000"/>
              </a:buClr>
              <a:buFont typeface="Arial" panose="020B0604020202020204" pitchFamily="34" charset="0"/>
              <a:buChar char="•"/>
            </a:pPr>
            <a:r>
              <a:rPr lang="en-US" sz="2000" kern="0" dirty="0">
                <a:solidFill>
                  <a:srgbClr val="000000"/>
                </a:solidFill>
                <a:latin typeface="Arial"/>
                <a:cs typeface="Arial"/>
                <a:sym typeface="Arial"/>
              </a:rPr>
              <a:t>Why do you want to work for us?</a:t>
            </a:r>
          </a:p>
          <a:p>
            <a:pPr marL="285750" indent="-285750">
              <a:buClr>
                <a:srgbClr val="000000"/>
              </a:buClr>
              <a:buFont typeface="Arial" panose="020B0604020202020204" pitchFamily="34" charset="0"/>
              <a:buChar char="•"/>
            </a:pPr>
            <a:endParaRPr lang="en-US" sz="600" kern="0" dirty="0">
              <a:solidFill>
                <a:srgbClr val="000000"/>
              </a:solidFill>
              <a:latin typeface="Arial"/>
              <a:cs typeface="Arial"/>
              <a:sym typeface="Arial"/>
            </a:endParaRPr>
          </a:p>
          <a:p>
            <a:pPr marL="285750" indent="-285750">
              <a:buClr>
                <a:srgbClr val="000000"/>
              </a:buClr>
              <a:buFont typeface="Arial" panose="020B0604020202020204" pitchFamily="34" charset="0"/>
              <a:buChar char="•"/>
            </a:pPr>
            <a:r>
              <a:rPr lang="en-US" sz="2000" kern="0" dirty="0">
                <a:solidFill>
                  <a:srgbClr val="000000"/>
                </a:solidFill>
                <a:latin typeface="Arial"/>
                <a:cs typeface="Arial"/>
                <a:sym typeface="Arial"/>
              </a:rPr>
              <a:t>What are your salary expectations?</a:t>
            </a:r>
          </a:p>
        </p:txBody>
      </p:sp>
      <p:sp>
        <p:nvSpPr>
          <p:cNvPr id="2" name="TextBox 1">
            <a:extLst>
              <a:ext uri="{FF2B5EF4-FFF2-40B4-BE49-F238E27FC236}">
                <a16:creationId xmlns:a16="http://schemas.microsoft.com/office/drawing/2014/main" id="{4BF72270-8635-485D-95F3-B7093E4DC049}"/>
              </a:ext>
            </a:extLst>
          </p:cNvPr>
          <p:cNvSpPr txBox="1"/>
          <p:nvPr/>
        </p:nvSpPr>
        <p:spPr>
          <a:xfrm>
            <a:off x="721454" y="2932609"/>
            <a:ext cx="4530055" cy="461665"/>
          </a:xfrm>
          <a:prstGeom prst="rect">
            <a:avLst/>
          </a:prstGeom>
          <a:noFill/>
        </p:spPr>
        <p:txBody>
          <a:bodyPr wrap="square" rtlCol="0">
            <a:spAutoFit/>
          </a:bodyPr>
          <a:lstStyle/>
          <a:p>
            <a:r>
              <a:rPr lang="en-US" sz="2400" b="1" dirty="0"/>
              <a:t>But Be Prepared For …..</a:t>
            </a:r>
          </a:p>
        </p:txBody>
      </p:sp>
    </p:spTree>
    <p:extLst>
      <p:ext uri="{BB962C8B-B14F-4D97-AF65-F5344CB8AC3E}">
        <p14:creationId xmlns:p14="http://schemas.microsoft.com/office/powerpoint/2010/main" val="157338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p:nvPr/>
        </p:nvSpPr>
        <p:spPr>
          <a:xfrm>
            <a:off x="1272035" y="591921"/>
            <a:ext cx="7531200" cy="4370059"/>
          </a:xfrm>
          <a:prstGeom prst="rect">
            <a:avLst/>
          </a:prstGeom>
          <a:noFill/>
          <a:ln>
            <a:noFill/>
          </a:ln>
        </p:spPr>
        <p:txBody>
          <a:bodyPr spcFirstLastPara="1" wrap="square" lIns="91425" tIns="91425" rIns="91425" bIns="91425" anchor="t" anchorCtr="0">
            <a:noAutofit/>
          </a:bodyPr>
          <a:lstStyle/>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Race </a:t>
            </a:r>
            <a:endParaRPr sz="2000" kern="0" dirty="0">
              <a:solidFill>
                <a:srgbClr val="000000"/>
              </a:solidFill>
              <a:latin typeface="Arial"/>
              <a:cs typeface="Arial"/>
              <a:sym typeface="Arial"/>
            </a:endParaRPr>
          </a:p>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Age </a:t>
            </a:r>
            <a:endParaRPr sz="2000" kern="0" dirty="0">
              <a:solidFill>
                <a:srgbClr val="000000"/>
              </a:solidFill>
              <a:latin typeface="Arial"/>
              <a:cs typeface="Arial"/>
              <a:sym typeface="Arial"/>
            </a:endParaRPr>
          </a:p>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Gender</a:t>
            </a:r>
          </a:p>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Sexual Orientation</a:t>
            </a:r>
          </a:p>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Religion </a:t>
            </a:r>
            <a:endParaRPr sz="2000" kern="0" dirty="0">
              <a:solidFill>
                <a:srgbClr val="000000"/>
              </a:solidFill>
              <a:latin typeface="Arial"/>
              <a:cs typeface="Arial"/>
              <a:sym typeface="Arial"/>
            </a:endParaRPr>
          </a:p>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Ancestry</a:t>
            </a:r>
            <a:endParaRPr sz="2000" kern="0" dirty="0">
              <a:solidFill>
                <a:srgbClr val="000000"/>
              </a:solidFill>
              <a:latin typeface="Arial"/>
              <a:cs typeface="Arial"/>
              <a:sym typeface="Arial"/>
            </a:endParaRPr>
          </a:p>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Disabilities</a:t>
            </a:r>
            <a:endParaRPr sz="2000" kern="0" dirty="0">
              <a:solidFill>
                <a:srgbClr val="000000"/>
              </a:solidFill>
              <a:latin typeface="Arial"/>
              <a:cs typeface="Arial"/>
              <a:sym typeface="Arial"/>
            </a:endParaRPr>
          </a:p>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Marital Status </a:t>
            </a:r>
            <a:endParaRPr sz="2000" kern="0" dirty="0">
              <a:solidFill>
                <a:srgbClr val="000000"/>
              </a:solidFill>
              <a:latin typeface="Arial"/>
              <a:cs typeface="Arial"/>
              <a:sym typeface="Arial"/>
            </a:endParaRPr>
          </a:p>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Children</a:t>
            </a:r>
          </a:p>
          <a:p>
            <a:pPr marL="457200" indent="-355600">
              <a:lnSpc>
                <a:spcPct val="150000"/>
              </a:lnSpc>
              <a:buClr>
                <a:srgbClr val="000000"/>
              </a:buClr>
              <a:buSzPts val="2000"/>
              <a:buFont typeface="Arial"/>
              <a:buChar char="●"/>
            </a:pPr>
            <a:r>
              <a:rPr lang="en-US" sz="2000" kern="0" dirty="0">
                <a:solidFill>
                  <a:srgbClr val="000000"/>
                </a:solidFill>
                <a:latin typeface="Arial"/>
                <a:cs typeface="Arial"/>
                <a:sym typeface="Arial"/>
              </a:rPr>
              <a:t>Military Records </a:t>
            </a:r>
            <a:endParaRPr sz="2000" kern="0" dirty="0">
              <a:solidFill>
                <a:srgbClr val="000000"/>
              </a:solidFill>
              <a:latin typeface="Arial"/>
              <a:cs typeface="Arial"/>
              <a:sym typeface="Arial"/>
            </a:endParaRPr>
          </a:p>
        </p:txBody>
      </p:sp>
      <p:sp>
        <p:nvSpPr>
          <p:cNvPr id="102" name="Google Shape;102;p13"/>
          <p:cNvSpPr txBox="1"/>
          <p:nvPr/>
        </p:nvSpPr>
        <p:spPr>
          <a:xfrm>
            <a:off x="338744" y="60751"/>
            <a:ext cx="8229600" cy="724117"/>
          </a:xfrm>
          <a:prstGeom prst="rect">
            <a:avLst/>
          </a:prstGeom>
          <a:noFill/>
          <a:ln>
            <a:noFill/>
          </a:ln>
        </p:spPr>
        <p:txBody>
          <a:bodyPr spcFirstLastPara="1" wrap="square" lIns="91425" tIns="45700" rIns="91425" bIns="45700" anchor="ctr" anchorCtr="0">
            <a:noAutofit/>
          </a:bodyPr>
          <a:lstStyle/>
          <a:p>
            <a:pPr>
              <a:lnSpc>
                <a:spcPct val="80000"/>
              </a:lnSpc>
              <a:buClr>
                <a:srgbClr val="990000"/>
              </a:buClr>
              <a:buSzPts val="2300"/>
            </a:pPr>
            <a:r>
              <a:rPr lang="en-US" sz="2800" b="1" kern="0" dirty="0">
                <a:solidFill>
                  <a:srgbClr val="990000"/>
                </a:solidFill>
                <a:latin typeface="Arial"/>
                <a:cs typeface="Arial"/>
                <a:sym typeface="Arial"/>
              </a:rPr>
              <a:t>Illegal Interview Questions</a:t>
            </a:r>
            <a:endParaRPr sz="2800" b="1" kern="0" dirty="0">
              <a:solidFill>
                <a:srgbClr val="990000"/>
              </a:solidFill>
              <a:latin typeface="Arial"/>
              <a:cs typeface="Arial"/>
              <a:sym typeface="Arial"/>
            </a:endParaRPr>
          </a:p>
        </p:txBody>
      </p:sp>
      <p:pic>
        <p:nvPicPr>
          <p:cNvPr id="3" name="Picture 2"/>
          <p:cNvPicPr>
            <a:picLocks noChangeAspect="1"/>
          </p:cNvPicPr>
          <p:nvPr/>
        </p:nvPicPr>
        <p:blipFill>
          <a:blip r:embed="rId3"/>
          <a:stretch>
            <a:fillRect/>
          </a:stretch>
        </p:blipFill>
        <p:spPr>
          <a:xfrm>
            <a:off x="5208937" y="908703"/>
            <a:ext cx="3982304" cy="3929441"/>
          </a:xfrm>
          <a:prstGeom prst="rect">
            <a:avLst/>
          </a:prstGeom>
        </p:spPr>
      </p:pic>
    </p:spTree>
    <p:extLst>
      <p:ext uri="{BB962C8B-B14F-4D97-AF65-F5344CB8AC3E}">
        <p14:creationId xmlns:p14="http://schemas.microsoft.com/office/powerpoint/2010/main" val="370283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03" y="174534"/>
            <a:ext cx="7772400" cy="557719"/>
          </a:xfrm>
        </p:spPr>
        <p:txBody>
          <a:bodyPr/>
          <a:lstStyle/>
          <a:p>
            <a:r>
              <a:rPr lang="en-US" sz="2800" b="1" dirty="0">
                <a:solidFill>
                  <a:schemeClr val="tx1"/>
                </a:solidFill>
              </a:rPr>
              <a:t>Examples of Illegal and Legal Questions</a:t>
            </a:r>
          </a:p>
        </p:txBody>
      </p:sp>
      <p:graphicFrame>
        <p:nvGraphicFramePr>
          <p:cNvPr id="8" name="Content Placeholder 7"/>
          <p:cNvGraphicFramePr>
            <a:graphicFrameLocks noGrp="1"/>
          </p:cNvGraphicFramePr>
          <p:nvPr>
            <p:ph idx="1"/>
          </p:nvPr>
        </p:nvGraphicFramePr>
        <p:xfrm>
          <a:off x="1023457" y="805344"/>
          <a:ext cx="9278224" cy="4664279"/>
        </p:xfrm>
        <a:graphic>
          <a:graphicData uri="http://schemas.openxmlformats.org/drawingml/2006/table">
            <a:tbl>
              <a:tblPr firstRow="1" bandRow="1">
                <a:tableStyleId>{073A0DAA-6AF3-43AB-8588-CEC1D06C72B9}</a:tableStyleId>
              </a:tblPr>
              <a:tblGrid>
                <a:gridCol w="4639112">
                  <a:extLst>
                    <a:ext uri="{9D8B030D-6E8A-4147-A177-3AD203B41FA5}">
                      <a16:colId xmlns:a16="http://schemas.microsoft.com/office/drawing/2014/main" val="832803400"/>
                    </a:ext>
                  </a:extLst>
                </a:gridCol>
                <a:gridCol w="4639112">
                  <a:extLst>
                    <a:ext uri="{9D8B030D-6E8A-4147-A177-3AD203B41FA5}">
                      <a16:colId xmlns:a16="http://schemas.microsoft.com/office/drawing/2014/main" val="3128061319"/>
                    </a:ext>
                  </a:extLst>
                </a:gridCol>
              </a:tblGrid>
              <a:tr h="418177">
                <a:tc>
                  <a:txBody>
                    <a:bodyPr/>
                    <a:lstStyle/>
                    <a:p>
                      <a:pPr algn="ctr"/>
                      <a:r>
                        <a:rPr lang="en-US" sz="2000" dirty="0"/>
                        <a:t>Illegal</a:t>
                      </a:r>
                    </a:p>
                  </a:txBody>
                  <a:tcPr anchor="ctr"/>
                </a:tc>
                <a:tc>
                  <a:txBody>
                    <a:bodyPr/>
                    <a:lstStyle/>
                    <a:p>
                      <a:pPr algn="ctr"/>
                      <a:r>
                        <a:rPr lang="en-US" sz="2000" dirty="0"/>
                        <a:t>Legal</a:t>
                      </a:r>
                    </a:p>
                  </a:txBody>
                  <a:tcPr anchor="ctr"/>
                </a:tc>
                <a:extLst>
                  <a:ext uri="{0D108BD9-81ED-4DB2-BD59-A6C34878D82A}">
                    <a16:rowId xmlns:a16="http://schemas.microsoft.com/office/drawing/2014/main" val="670908091"/>
                  </a:ext>
                </a:extLst>
              </a:tr>
              <a:tr h="1383200">
                <a:tc>
                  <a:txBody>
                    <a:bodyPr/>
                    <a:lstStyle/>
                    <a:p>
                      <a:r>
                        <a:rPr lang="en-US" sz="2000" dirty="0">
                          <a:solidFill>
                            <a:srgbClr val="000000"/>
                          </a:solidFill>
                        </a:rPr>
                        <a:t>Are you married? Do you have permanent partner?  How many</a:t>
                      </a:r>
                      <a:r>
                        <a:rPr lang="en-US" sz="2000" baseline="0" dirty="0">
                          <a:solidFill>
                            <a:srgbClr val="000000"/>
                          </a:solidFill>
                        </a:rPr>
                        <a:t> children do you have? Do they attend daycare?</a:t>
                      </a:r>
                      <a:endParaRPr lang="en-US" sz="2000" dirty="0">
                        <a:solidFill>
                          <a:srgbClr val="000000"/>
                        </a:solidFill>
                      </a:endParaRPr>
                    </a:p>
                  </a:txBody>
                  <a:tcPr/>
                </a:tc>
                <a:tc>
                  <a:txBody>
                    <a:bodyPr/>
                    <a:lstStyle/>
                    <a:p>
                      <a:r>
                        <a:rPr lang="en-US" sz="2000" dirty="0">
                          <a:solidFill>
                            <a:srgbClr val="000000"/>
                          </a:solidFill>
                        </a:rPr>
                        <a:t>Do you have responsibilities or commitments that will prevent you from meeting specific work schedules?</a:t>
                      </a:r>
                    </a:p>
                  </a:txBody>
                  <a:tcPr/>
                </a:tc>
                <a:extLst>
                  <a:ext uri="{0D108BD9-81ED-4DB2-BD59-A6C34878D82A}">
                    <a16:rowId xmlns:a16="http://schemas.microsoft.com/office/drawing/2014/main" val="2153397473"/>
                  </a:ext>
                </a:extLst>
              </a:tr>
              <a:tr h="1431451">
                <a:tc>
                  <a:txBody>
                    <a:bodyPr/>
                    <a:lstStyle/>
                    <a:p>
                      <a:endParaRPr lang="en-US" sz="300" dirty="0">
                        <a:solidFill>
                          <a:srgbClr val="000000"/>
                        </a:solidFill>
                      </a:endParaRPr>
                    </a:p>
                    <a:p>
                      <a:r>
                        <a:rPr lang="en-US" sz="2000" dirty="0">
                          <a:solidFill>
                            <a:srgbClr val="000000"/>
                          </a:solidFill>
                        </a:rPr>
                        <a:t>Questions about past</a:t>
                      </a:r>
                      <a:r>
                        <a:rPr lang="en-US" sz="2000" baseline="0" dirty="0">
                          <a:solidFill>
                            <a:srgbClr val="000000"/>
                          </a:solidFill>
                        </a:rPr>
                        <a:t> drug or alcohol use/problems; current use of legal prescribed prescription drugs?</a:t>
                      </a:r>
                      <a:endParaRPr lang="en-US" sz="2000" dirty="0">
                        <a:solidFill>
                          <a:srgbClr val="000000"/>
                        </a:solidFill>
                      </a:endParaRPr>
                    </a:p>
                  </a:txBody>
                  <a:tcPr/>
                </a:tc>
                <a:tc>
                  <a:txBody>
                    <a:bodyPr/>
                    <a:lstStyle/>
                    <a:p>
                      <a:endParaRPr lang="en-US" sz="300" dirty="0">
                        <a:solidFill>
                          <a:srgbClr val="000000"/>
                        </a:solidFill>
                      </a:endParaRPr>
                    </a:p>
                    <a:p>
                      <a:r>
                        <a:rPr lang="en-US" sz="2000" dirty="0">
                          <a:solidFill>
                            <a:srgbClr val="000000"/>
                          </a:solidFill>
                        </a:rPr>
                        <a:t>Are you currently using illegal drugs?  Have you</a:t>
                      </a:r>
                      <a:r>
                        <a:rPr lang="en-US" sz="2000" baseline="0" dirty="0">
                          <a:solidFill>
                            <a:srgbClr val="000000"/>
                          </a:solidFill>
                        </a:rPr>
                        <a:t> used illegal drugs in the recent past?</a:t>
                      </a:r>
                      <a:endParaRPr lang="en-US" sz="2000" dirty="0">
                        <a:solidFill>
                          <a:srgbClr val="000000"/>
                        </a:solidFill>
                      </a:endParaRPr>
                    </a:p>
                  </a:txBody>
                  <a:tcPr/>
                </a:tc>
                <a:extLst>
                  <a:ext uri="{0D108BD9-81ED-4DB2-BD59-A6C34878D82A}">
                    <a16:rowId xmlns:a16="http://schemas.microsoft.com/office/drawing/2014/main" val="887117306"/>
                  </a:ext>
                </a:extLst>
              </a:tr>
              <a:tr h="1431451">
                <a:tc>
                  <a:txBody>
                    <a:bodyPr/>
                    <a:lstStyle/>
                    <a:p>
                      <a:endParaRPr lang="en-US" sz="300" dirty="0">
                        <a:solidFill>
                          <a:srgbClr val="000000"/>
                        </a:solidFill>
                      </a:endParaRPr>
                    </a:p>
                    <a:p>
                      <a:r>
                        <a:rPr lang="en-US" sz="2000" dirty="0">
                          <a:solidFill>
                            <a:srgbClr val="000000"/>
                          </a:solidFill>
                        </a:rPr>
                        <a:t>What is your</a:t>
                      </a:r>
                      <a:r>
                        <a:rPr lang="en-US" sz="2000" baseline="0" dirty="0">
                          <a:solidFill>
                            <a:srgbClr val="000000"/>
                          </a:solidFill>
                        </a:rPr>
                        <a:t> marital status? What is your spouse’s name? What is your maiden name?</a:t>
                      </a:r>
                      <a:endParaRPr lang="en-US" sz="2000" dirty="0">
                        <a:solidFill>
                          <a:srgbClr val="000000"/>
                        </a:solidFill>
                      </a:endParaRPr>
                    </a:p>
                  </a:txBody>
                  <a:tcPr/>
                </a:tc>
                <a:tc>
                  <a:txBody>
                    <a:bodyPr/>
                    <a:lstStyle/>
                    <a:p>
                      <a:endParaRPr lang="en-US" sz="300" dirty="0">
                        <a:solidFill>
                          <a:srgbClr val="000000"/>
                        </a:solidFill>
                      </a:endParaRPr>
                    </a:p>
                    <a:p>
                      <a:r>
                        <a:rPr lang="en-US" sz="2000" dirty="0">
                          <a:solidFill>
                            <a:srgbClr val="000000"/>
                          </a:solidFill>
                        </a:rPr>
                        <a:t>Do you have any relatives that work for</a:t>
                      </a:r>
                      <a:r>
                        <a:rPr lang="en-US" sz="2000" baseline="0" dirty="0">
                          <a:solidFill>
                            <a:srgbClr val="000000"/>
                          </a:solidFill>
                        </a:rPr>
                        <a:t> us or a competitor? Name a contact person in case of emergency.</a:t>
                      </a:r>
                      <a:endParaRPr lang="en-US" sz="2000" dirty="0">
                        <a:solidFill>
                          <a:srgbClr val="000000"/>
                        </a:solidFill>
                      </a:endParaRPr>
                    </a:p>
                  </a:txBody>
                  <a:tcPr/>
                </a:tc>
                <a:extLst>
                  <a:ext uri="{0D108BD9-81ED-4DB2-BD59-A6C34878D82A}">
                    <a16:rowId xmlns:a16="http://schemas.microsoft.com/office/drawing/2014/main" val="36901957"/>
                  </a:ext>
                </a:extLst>
              </a:tr>
            </a:tbl>
          </a:graphicData>
        </a:graphic>
      </p:graphicFrame>
    </p:spTree>
    <p:extLst>
      <p:ext uri="{BB962C8B-B14F-4D97-AF65-F5344CB8AC3E}">
        <p14:creationId xmlns:p14="http://schemas.microsoft.com/office/powerpoint/2010/main" val="621620092"/>
      </p:ext>
    </p:extLst>
  </p:cSld>
  <p:clrMapOvr>
    <a:masterClrMapping/>
  </p:clrMapOvr>
</p:sld>
</file>

<file path=ppt/theme/theme1.xml><?xml version="1.0" encoding="utf-8"?>
<a:theme xmlns:a="http://schemas.openxmlformats.org/drawingml/2006/main" name="1_Office Theme">
  <a:themeElements>
    <a:clrScheme name="Custom 23">
      <a:dk1>
        <a:srgbClr val="99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1320</Words>
  <Application>Microsoft Office PowerPoint</Application>
  <PresentationFormat>Widescreen</PresentationFormat>
  <Paragraphs>200</Paragraphs>
  <Slides>17</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Courier New</vt:lpstr>
      <vt:lpstr>Times New Roman</vt:lpstr>
      <vt:lpstr>USCFrutiger</vt:lpstr>
      <vt:lpstr>1_Office Theme</vt:lpstr>
      <vt:lpstr>Office Theme</vt:lpstr>
      <vt:lpstr>2_Office Theme</vt:lpstr>
      <vt:lpstr>3_Office Theme</vt:lpstr>
      <vt:lpstr>PowerPoint Presentation</vt:lpstr>
      <vt:lpstr>PowerPoint Presentation</vt:lpstr>
      <vt:lpstr>Focus Statement/Elevator Pitch</vt:lpstr>
      <vt:lpstr>Content of Your Elevator Pitch</vt:lpstr>
      <vt:lpstr>PowerPoint Presentation</vt:lpstr>
      <vt:lpstr>PowerPoint Presentation</vt:lpstr>
      <vt:lpstr>PowerPoint Presentation</vt:lpstr>
      <vt:lpstr>PowerPoint Presentation</vt:lpstr>
      <vt:lpstr>Examples of Illegal and Legal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C. Johnson</dc:creator>
  <cp:lastModifiedBy>Denise C. Johnson</cp:lastModifiedBy>
  <cp:revision>1</cp:revision>
  <dcterms:created xsi:type="dcterms:W3CDTF">2020-05-20T20:03:37Z</dcterms:created>
  <dcterms:modified xsi:type="dcterms:W3CDTF">2020-05-20T20:04:54Z</dcterms:modified>
</cp:coreProperties>
</file>